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4"/>
  </p:notesMasterIdLst>
  <p:handoutMasterIdLst>
    <p:handoutMasterId r:id="rId235"/>
  </p:handoutMasterIdLst>
  <p:sldIdLst>
    <p:sldId id="535" r:id="rId2"/>
    <p:sldId id="603" r:id="rId3"/>
    <p:sldId id="544" r:id="rId4"/>
    <p:sldId id="596" r:id="rId5"/>
    <p:sldId id="627" r:id="rId6"/>
    <p:sldId id="628" r:id="rId7"/>
    <p:sldId id="629" r:id="rId8"/>
    <p:sldId id="630" r:id="rId9"/>
    <p:sldId id="631" r:id="rId10"/>
    <p:sldId id="632" r:id="rId11"/>
    <p:sldId id="633" r:id="rId12"/>
    <p:sldId id="634" r:id="rId13"/>
    <p:sldId id="635" r:id="rId14"/>
    <p:sldId id="636" r:id="rId15"/>
    <p:sldId id="614" r:id="rId16"/>
    <p:sldId id="616" r:id="rId17"/>
    <p:sldId id="617" r:id="rId18"/>
    <p:sldId id="618" r:id="rId19"/>
    <p:sldId id="619" r:id="rId20"/>
    <p:sldId id="621" r:id="rId21"/>
    <p:sldId id="622" r:id="rId22"/>
    <p:sldId id="623" r:id="rId23"/>
    <p:sldId id="624" r:id="rId24"/>
    <p:sldId id="625" r:id="rId25"/>
    <p:sldId id="626" r:id="rId26"/>
    <p:sldId id="598" r:id="rId27"/>
    <p:sldId id="637" r:id="rId28"/>
    <p:sldId id="638" r:id="rId29"/>
    <p:sldId id="639" r:id="rId30"/>
    <p:sldId id="640" r:id="rId31"/>
    <p:sldId id="599" r:id="rId32"/>
    <p:sldId id="645" r:id="rId33"/>
    <p:sldId id="643" r:id="rId34"/>
    <p:sldId id="669" r:id="rId35"/>
    <p:sldId id="670" r:id="rId36"/>
    <p:sldId id="671" r:id="rId37"/>
    <p:sldId id="672" r:id="rId38"/>
    <p:sldId id="673" r:id="rId39"/>
    <p:sldId id="674" r:id="rId40"/>
    <p:sldId id="675" r:id="rId41"/>
    <p:sldId id="676" r:id="rId42"/>
    <p:sldId id="677" r:id="rId43"/>
    <p:sldId id="678" r:id="rId44"/>
    <p:sldId id="679" r:id="rId45"/>
    <p:sldId id="680" r:id="rId46"/>
    <p:sldId id="681" r:id="rId47"/>
    <p:sldId id="682" r:id="rId48"/>
    <p:sldId id="644" r:id="rId49"/>
    <p:sldId id="646" r:id="rId50"/>
    <p:sldId id="647" r:id="rId51"/>
    <p:sldId id="648" r:id="rId52"/>
    <p:sldId id="649" r:id="rId53"/>
    <p:sldId id="650" r:id="rId54"/>
    <p:sldId id="651" r:id="rId55"/>
    <p:sldId id="652" r:id="rId56"/>
    <p:sldId id="653" r:id="rId57"/>
    <p:sldId id="654" r:id="rId58"/>
    <p:sldId id="655" r:id="rId59"/>
    <p:sldId id="656" r:id="rId60"/>
    <p:sldId id="657" r:id="rId61"/>
    <p:sldId id="658" r:id="rId62"/>
    <p:sldId id="659" r:id="rId63"/>
    <p:sldId id="660" r:id="rId64"/>
    <p:sldId id="661" r:id="rId65"/>
    <p:sldId id="662" r:id="rId66"/>
    <p:sldId id="663" r:id="rId67"/>
    <p:sldId id="664" r:id="rId68"/>
    <p:sldId id="665" r:id="rId69"/>
    <p:sldId id="666" r:id="rId70"/>
    <p:sldId id="667" r:id="rId71"/>
    <p:sldId id="668" r:id="rId72"/>
    <p:sldId id="706" r:id="rId73"/>
    <p:sldId id="707" r:id="rId74"/>
    <p:sldId id="683" r:id="rId75"/>
    <p:sldId id="684" r:id="rId76"/>
    <p:sldId id="685" r:id="rId77"/>
    <p:sldId id="686" r:id="rId78"/>
    <p:sldId id="687" r:id="rId79"/>
    <p:sldId id="688" r:id="rId80"/>
    <p:sldId id="689" r:id="rId81"/>
    <p:sldId id="690" r:id="rId82"/>
    <p:sldId id="691" r:id="rId83"/>
    <p:sldId id="692" r:id="rId84"/>
    <p:sldId id="694" r:id="rId85"/>
    <p:sldId id="739" r:id="rId86"/>
    <p:sldId id="693" r:id="rId87"/>
    <p:sldId id="695" r:id="rId88"/>
    <p:sldId id="696" r:id="rId89"/>
    <p:sldId id="697" r:id="rId90"/>
    <p:sldId id="698" r:id="rId91"/>
    <p:sldId id="699" r:id="rId92"/>
    <p:sldId id="700" r:id="rId93"/>
    <p:sldId id="701" r:id="rId94"/>
    <p:sldId id="702" r:id="rId95"/>
    <p:sldId id="703" r:id="rId96"/>
    <p:sldId id="704" r:id="rId97"/>
    <p:sldId id="705" r:id="rId98"/>
    <p:sldId id="708" r:id="rId99"/>
    <p:sldId id="709" r:id="rId100"/>
    <p:sldId id="713" r:id="rId101"/>
    <p:sldId id="714" r:id="rId102"/>
    <p:sldId id="710" r:id="rId103"/>
    <p:sldId id="711" r:id="rId104"/>
    <p:sldId id="712" r:id="rId105"/>
    <p:sldId id="715" r:id="rId106"/>
    <p:sldId id="716" r:id="rId107"/>
    <p:sldId id="717" r:id="rId108"/>
    <p:sldId id="718" r:id="rId109"/>
    <p:sldId id="719" r:id="rId110"/>
    <p:sldId id="720" r:id="rId111"/>
    <p:sldId id="721" r:id="rId112"/>
    <p:sldId id="722" r:id="rId113"/>
    <p:sldId id="723" r:id="rId114"/>
    <p:sldId id="724" r:id="rId115"/>
    <p:sldId id="725" r:id="rId116"/>
    <p:sldId id="726" r:id="rId117"/>
    <p:sldId id="727" r:id="rId118"/>
    <p:sldId id="740" r:id="rId119"/>
    <p:sldId id="741" r:id="rId120"/>
    <p:sldId id="728" r:id="rId121"/>
    <p:sldId id="729" r:id="rId122"/>
    <p:sldId id="730" r:id="rId123"/>
    <p:sldId id="731" r:id="rId124"/>
    <p:sldId id="732" r:id="rId125"/>
    <p:sldId id="733" r:id="rId126"/>
    <p:sldId id="734" r:id="rId127"/>
    <p:sldId id="735" r:id="rId128"/>
    <p:sldId id="736" r:id="rId129"/>
    <p:sldId id="737" r:id="rId130"/>
    <p:sldId id="738" r:id="rId131"/>
    <p:sldId id="769" r:id="rId132"/>
    <p:sldId id="770" r:id="rId133"/>
    <p:sldId id="771" r:id="rId134"/>
    <p:sldId id="772" r:id="rId135"/>
    <p:sldId id="773" r:id="rId136"/>
    <p:sldId id="774" r:id="rId137"/>
    <p:sldId id="775" r:id="rId138"/>
    <p:sldId id="776" r:id="rId139"/>
    <p:sldId id="777" r:id="rId140"/>
    <p:sldId id="778" r:id="rId141"/>
    <p:sldId id="779" r:id="rId142"/>
    <p:sldId id="780" r:id="rId143"/>
    <p:sldId id="781" r:id="rId144"/>
    <p:sldId id="782" r:id="rId145"/>
    <p:sldId id="783" r:id="rId146"/>
    <p:sldId id="784" r:id="rId147"/>
    <p:sldId id="785" r:id="rId148"/>
    <p:sldId id="786" r:id="rId149"/>
    <p:sldId id="787" r:id="rId150"/>
    <p:sldId id="788" r:id="rId151"/>
    <p:sldId id="789" r:id="rId152"/>
    <p:sldId id="790" r:id="rId153"/>
    <p:sldId id="791" r:id="rId154"/>
    <p:sldId id="792" r:id="rId155"/>
    <p:sldId id="742" r:id="rId156"/>
    <p:sldId id="751" r:id="rId157"/>
    <p:sldId id="752" r:id="rId158"/>
    <p:sldId id="753" r:id="rId159"/>
    <p:sldId id="754" r:id="rId160"/>
    <p:sldId id="755" r:id="rId161"/>
    <p:sldId id="756" r:id="rId162"/>
    <p:sldId id="757" r:id="rId163"/>
    <p:sldId id="758" r:id="rId164"/>
    <p:sldId id="759" r:id="rId165"/>
    <p:sldId id="760" r:id="rId166"/>
    <p:sldId id="761" r:id="rId167"/>
    <p:sldId id="762" r:id="rId168"/>
    <p:sldId id="822" r:id="rId169"/>
    <p:sldId id="827" r:id="rId170"/>
    <p:sldId id="828" r:id="rId171"/>
    <p:sldId id="829" r:id="rId172"/>
    <p:sldId id="830" r:id="rId173"/>
    <p:sldId id="831" r:id="rId174"/>
    <p:sldId id="832" r:id="rId175"/>
    <p:sldId id="744" r:id="rId176"/>
    <p:sldId id="745" r:id="rId177"/>
    <p:sldId id="746" r:id="rId178"/>
    <p:sldId id="747" r:id="rId179"/>
    <p:sldId id="748" r:id="rId180"/>
    <p:sldId id="749" r:id="rId181"/>
    <p:sldId id="750" r:id="rId182"/>
    <p:sldId id="763" r:id="rId183"/>
    <p:sldId id="833" r:id="rId184"/>
    <p:sldId id="836" r:id="rId185"/>
    <p:sldId id="834" r:id="rId186"/>
    <p:sldId id="835" r:id="rId187"/>
    <p:sldId id="793" r:id="rId188"/>
    <p:sldId id="794" r:id="rId189"/>
    <p:sldId id="795" r:id="rId190"/>
    <p:sldId id="796" r:id="rId191"/>
    <p:sldId id="797" r:id="rId192"/>
    <p:sldId id="798" r:id="rId193"/>
    <p:sldId id="799" r:id="rId194"/>
    <p:sldId id="800" r:id="rId195"/>
    <p:sldId id="801" r:id="rId196"/>
    <p:sldId id="803" r:id="rId197"/>
    <p:sldId id="804" r:id="rId198"/>
    <p:sldId id="805" r:id="rId199"/>
    <p:sldId id="806" r:id="rId200"/>
    <p:sldId id="807" r:id="rId201"/>
    <p:sldId id="808" r:id="rId202"/>
    <p:sldId id="809" r:id="rId203"/>
    <p:sldId id="810" r:id="rId204"/>
    <p:sldId id="811" r:id="rId205"/>
    <p:sldId id="812" r:id="rId206"/>
    <p:sldId id="813" r:id="rId207"/>
    <p:sldId id="814" r:id="rId208"/>
    <p:sldId id="815" r:id="rId209"/>
    <p:sldId id="816" r:id="rId210"/>
    <p:sldId id="817" r:id="rId211"/>
    <p:sldId id="818" r:id="rId212"/>
    <p:sldId id="819" r:id="rId213"/>
    <p:sldId id="820" r:id="rId214"/>
    <p:sldId id="821" r:id="rId215"/>
    <p:sldId id="826" r:id="rId216"/>
    <p:sldId id="837" r:id="rId217"/>
    <p:sldId id="838" r:id="rId218"/>
    <p:sldId id="839" r:id="rId219"/>
    <p:sldId id="840" r:id="rId220"/>
    <p:sldId id="841" r:id="rId221"/>
    <p:sldId id="843" r:id="rId222"/>
    <p:sldId id="842" r:id="rId223"/>
    <p:sldId id="844" r:id="rId224"/>
    <p:sldId id="845" r:id="rId225"/>
    <p:sldId id="846" r:id="rId226"/>
    <p:sldId id="847" r:id="rId227"/>
    <p:sldId id="848" r:id="rId228"/>
    <p:sldId id="849" r:id="rId229"/>
    <p:sldId id="851" r:id="rId230"/>
    <p:sldId id="850" r:id="rId231"/>
    <p:sldId id="852" r:id="rId232"/>
    <p:sldId id="543" r:id="rId2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E95"/>
    <a:srgbClr val="34868C"/>
    <a:srgbClr val="70C4CA"/>
    <a:srgbClr val="368D9A"/>
    <a:srgbClr val="0070C0"/>
    <a:srgbClr val="FF4F4F"/>
    <a:srgbClr val="D9D9D9"/>
    <a:srgbClr val="1777E8"/>
    <a:srgbClr val="1475F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9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handoutMaster" Target="handoutMasters/handout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67562-B09E-4233-A27B-98A592C71F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4E2D5D-32CF-4793-B7A3-38CBBABB3E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B817F-F45E-418A-A78D-465DFB9EB0F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A20758-4B2D-4B2D-9CEE-D9D816F7D3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50C87-6D02-4DA9-A09B-C52EDE0BE7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A8D72-6D7E-4FB5-A36B-A9B8FBC4DC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10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16CAB-A9D8-4837-9B17-74E36CFB0980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531C3-EA0D-41B7-9EC1-87C3F2DD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C29EB1-7C11-4CD0-BD3D-B374EB79B3D8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A586B5-0831-4884-BFAA-15239CE1FBD5}"/>
              </a:ext>
            </a:extLst>
          </p:cNvPr>
          <p:cNvSpPr/>
          <p:nvPr userDrawn="1"/>
        </p:nvSpPr>
        <p:spPr>
          <a:xfrm>
            <a:off x="878403" y="372056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데이터 처리 방법 </a:t>
            </a:r>
            <a:endParaRPr lang="en-US" altLang="ko-KR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8BAF074-D08E-4F06-9493-E1C25DEA3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E1A48-093B-4877-9AF6-656CA4E9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87AF3-6035-43DA-BAD9-77D4AFB32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959E4-74A6-42C6-B49A-D1EEFBD6A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D782B-F8E8-467E-8C27-7CBDB52A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46512-518C-4EDA-B457-33F17D6C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1FBC08-AC5D-4094-B2C0-F9445162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1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AF85F-0EA4-4D43-82FC-03DB2EF11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515971-54CF-494C-A087-5FA02E707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B1797-F19E-4136-BD9F-9AAF74092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474A53-EBC1-4C9B-A5D2-E0540F32A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EEB3A-CDD0-4EC8-9F2F-0CEC8C102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AE73B6-8A18-4152-B5FD-EE7D31E0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2B7894-7060-4438-8F05-1412AF60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CB74E6-1318-43FF-A216-C0603A79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9A371-F99A-4567-9301-DFF39FFD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313F7E-E834-45BE-BC0C-CD31F471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1FAECE-7B49-4D74-98FF-0665DFD8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5D784D-92F1-4D1C-8724-AF222F7F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15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5A2794-501A-4249-A3FF-ECC7D2580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7E6C59-25C2-4C0C-8BA7-AC251F7D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748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46F42-149E-4B13-8CFB-5F725756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A9177-0812-451F-9B3C-0027E694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0A1EA2-D440-47A7-B611-96C7C12C9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94AEDB-76E1-4ECA-B3CF-0BA4D9F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2035A-B8B8-4647-B2E7-DC3BF714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AA85F-2CBF-4029-BCE3-81AB8BA2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82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68DEF-6481-4719-9D1E-AC71009A6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C94C26-FC19-4D3E-A6C4-65F439B9E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AFCA6-B2BA-45CD-AC66-7F3AE3052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3B45C0-F16F-43F7-9CA2-DB441159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C3AE1-3D62-4108-95A8-A2DEBA13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6F102-BCBC-466A-B6A0-CCDBC6FC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20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C3464-8482-4586-8BC9-B7AFCFD9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3E4CB-9EEA-4074-9350-2463ECF73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4DA48-A1DE-48BB-B553-59665ACA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9149C-AEE0-4A8D-9682-CD84DEE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DDDF8-D5C8-47C2-817D-AF91EB82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96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B0ECB-B3F0-4CAA-AD14-47CD4AAE4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59AF5-CB09-47C1-B22D-C9ECEF30C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1581A-15EE-4704-B34B-8BC812FA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C3BB5-7453-4EDA-8830-7090194B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5DE15-1FDA-4CF9-9060-E0C5A7B9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7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403D4FF-680F-4BE2-81D0-6AA91C6DF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5D911A-D8EC-4D6D-9BDD-E7A1FD24FFA3}"/>
              </a:ext>
            </a:extLst>
          </p:cNvPr>
          <p:cNvSpPr/>
          <p:nvPr userDrawn="1"/>
        </p:nvSpPr>
        <p:spPr>
          <a:xfrm>
            <a:off x="878403" y="372056"/>
            <a:ext cx="5806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spc="-50" dirty="0" err="1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 활용 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[python 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과 이미지 처리 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2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C12158D-F4EE-42DA-9B59-4CC2535DFE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918A1A-E8AA-4E2A-991C-C26E71022F74}"/>
              </a:ext>
            </a:extLst>
          </p:cNvPr>
          <p:cNvSpPr/>
          <p:nvPr userDrawn="1"/>
        </p:nvSpPr>
        <p:spPr>
          <a:xfrm>
            <a:off x="878403" y="372056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데이터 처리 방법</a:t>
            </a:r>
          </a:p>
        </p:txBody>
      </p:sp>
    </p:spTree>
    <p:extLst>
      <p:ext uri="{BB962C8B-B14F-4D97-AF65-F5344CB8AC3E}">
        <p14:creationId xmlns:p14="http://schemas.microsoft.com/office/powerpoint/2010/main" val="303420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3C7041A-D957-4C5C-B99E-E8AB3DFA2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67C04-64D7-4EB0-902F-BC1987A247F4}"/>
              </a:ext>
            </a:extLst>
          </p:cNvPr>
          <p:cNvSpPr/>
          <p:nvPr userDrawn="1"/>
        </p:nvSpPr>
        <p:spPr>
          <a:xfrm>
            <a:off x="878403" y="372056"/>
            <a:ext cx="3740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고급 과정 </a:t>
            </a:r>
            <a:r>
              <a:rPr lang="en-US" altLang="ko-KR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</a:t>
            </a:r>
            <a:endParaRPr lang="en-US" altLang="ko-KR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b="0" spc="-50" dirty="0">
              <a:gradFill>
                <a:gsLst>
                  <a:gs pos="100000">
                    <a:srgbClr val="F6F6F6"/>
                  </a:gs>
                  <a:gs pos="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45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8A604-BA80-4000-B330-7FFFD3480463}"/>
              </a:ext>
            </a:extLst>
          </p:cNvPr>
          <p:cNvSpPr/>
          <p:nvPr userDrawn="1"/>
        </p:nvSpPr>
        <p:spPr>
          <a:xfrm>
            <a:off x="-1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C952DF8-AE15-42C8-BC84-18A662C26A73}"/>
              </a:ext>
            </a:extLst>
          </p:cNvPr>
          <p:cNvSpPr/>
          <p:nvPr userDrawn="1"/>
        </p:nvSpPr>
        <p:spPr>
          <a:xfrm>
            <a:off x="9140823" y="4065"/>
            <a:ext cx="2127251" cy="706244"/>
          </a:xfrm>
          <a:custGeom>
            <a:avLst/>
            <a:gdLst>
              <a:gd name="connsiteX0" fmla="*/ 440089 w 2127251"/>
              <a:gd name="connsiteY0" fmla="*/ 0 h 706244"/>
              <a:gd name="connsiteX1" fmla="*/ 2127251 w 2127251"/>
              <a:gd name="connsiteY1" fmla="*/ 0 h 706244"/>
              <a:gd name="connsiteX2" fmla="*/ 2127251 w 2127251"/>
              <a:gd name="connsiteY2" fmla="*/ 706244 h 706244"/>
              <a:gd name="connsiteX3" fmla="*/ 0 w 2127251"/>
              <a:gd name="connsiteY3" fmla="*/ 706244 h 70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1" h="706244">
                <a:moveTo>
                  <a:pt x="440089" y="0"/>
                </a:moveTo>
                <a:lnTo>
                  <a:pt x="2127251" y="0"/>
                </a:lnTo>
                <a:lnTo>
                  <a:pt x="2127251" y="706244"/>
                </a:lnTo>
                <a:lnTo>
                  <a:pt x="0" y="70624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8738F-E513-41A3-96E5-1CA4B5A4407A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EBDAB-2E9C-4EA6-BB7D-DBB584CF669D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3C7041A-D957-4C5C-B99E-E8AB3DFA2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67C04-64D7-4EB0-902F-BC1987A247F4}"/>
              </a:ext>
            </a:extLst>
          </p:cNvPr>
          <p:cNvSpPr/>
          <p:nvPr userDrawn="1"/>
        </p:nvSpPr>
        <p:spPr>
          <a:xfrm>
            <a:off x="878403" y="372056"/>
            <a:ext cx="3740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44723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B03DA11-BF7D-4AEF-90E4-E4F21B3B7C5F}"/>
              </a:ext>
            </a:extLst>
          </p:cNvPr>
          <p:cNvSpPr/>
          <p:nvPr userDrawn="1"/>
        </p:nvSpPr>
        <p:spPr>
          <a:xfrm>
            <a:off x="0" y="0"/>
            <a:ext cx="12192000" cy="706244"/>
          </a:xfrm>
          <a:custGeom>
            <a:avLst/>
            <a:gdLst>
              <a:gd name="connsiteX0" fmla="*/ 7880606 w 10691813"/>
              <a:gd name="connsiteY0" fmla="*/ 0 h 542925"/>
              <a:gd name="connsiteX1" fmla="*/ 10691813 w 10691813"/>
              <a:gd name="connsiteY1" fmla="*/ 0 h 542925"/>
              <a:gd name="connsiteX2" fmla="*/ 10691813 w 10691813"/>
              <a:gd name="connsiteY2" fmla="*/ 542925 h 542925"/>
              <a:gd name="connsiteX3" fmla="*/ 7334733 w 10691813"/>
              <a:gd name="connsiteY3" fmla="*/ 542925 h 542925"/>
              <a:gd name="connsiteX4" fmla="*/ 0 w 10691813"/>
              <a:gd name="connsiteY4" fmla="*/ 0 h 542925"/>
              <a:gd name="connsiteX5" fmla="*/ 7819976 w 10691813"/>
              <a:gd name="connsiteY5" fmla="*/ 0 h 542925"/>
              <a:gd name="connsiteX6" fmla="*/ 7274104 w 10691813"/>
              <a:gd name="connsiteY6" fmla="*/ 542925 h 542925"/>
              <a:gd name="connsiteX7" fmla="*/ 0 w 10691813"/>
              <a:gd name="connsiteY7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1813" h="542925">
                <a:moveTo>
                  <a:pt x="7880606" y="0"/>
                </a:moveTo>
                <a:lnTo>
                  <a:pt x="10691813" y="0"/>
                </a:lnTo>
                <a:lnTo>
                  <a:pt x="10691813" y="542925"/>
                </a:lnTo>
                <a:lnTo>
                  <a:pt x="7334733" y="542925"/>
                </a:lnTo>
                <a:close/>
                <a:moveTo>
                  <a:pt x="0" y="0"/>
                </a:moveTo>
                <a:lnTo>
                  <a:pt x="7819976" y="0"/>
                </a:lnTo>
                <a:lnTo>
                  <a:pt x="7274104" y="542925"/>
                </a:lnTo>
                <a:lnTo>
                  <a:pt x="0" y="5429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286F33EB-35E3-5177-F5D5-FBEE0D0A38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7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09517-ECCA-4DBB-9DD2-82C498850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FAB3A9-113E-42E3-8663-EC9EEE1ED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915A7-1A2C-41A2-90F2-9274147C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A5D4E-89FB-4F61-B0F2-217639F9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0811E-648D-4CE8-AA5D-E57E74CC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7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DD24B-0AF0-4419-B03C-0F83B2D9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BD01-B390-486B-8354-5D3E6333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0F228-D738-48FB-B836-C6609220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F4FAB-2378-4D4A-B867-4B613A59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6E31BF-F326-4223-8651-EB16E980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2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F0B94-50A5-4C10-8D58-0A8ECCB4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E22A8-8EDD-4052-B6A8-9C6F4ED7D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37D0E-E108-4555-8BA9-B8B73E3E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CC5A5B-3238-41C1-93BE-129F39CC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C9A8F-AB48-42F2-8524-E7409E55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72DAA-5DD6-4274-9A89-84E484D5D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5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940F9193-32EA-4AFF-9751-7FDE4BF907B6}"/>
              </a:ext>
            </a:extLst>
          </p:cNvPr>
          <p:cNvSpPr/>
          <p:nvPr userDrawn="1"/>
        </p:nvSpPr>
        <p:spPr>
          <a:xfrm flipH="1">
            <a:off x="11734800" y="6442268"/>
            <a:ext cx="457200" cy="415731"/>
          </a:xfrm>
          <a:prstGeom prst="rtTriangle">
            <a:avLst/>
          </a:prstGeom>
          <a:solidFill>
            <a:srgbClr val="348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68B4FC-0665-48DF-98EA-9C5C9F2D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1FB41-2EE7-44AB-82D4-9E66749CC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7D59-6562-4329-B990-BF78DBDA2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B0845-9747-41E5-9B96-A2AFBA5B1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C6C7EAC3-77E3-4BD6-96D4-0093B78DDF97}"/>
              </a:ext>
            </a:extLst>
          </p:cNvPr>
          <p:cNvSpPr txBox="1">
            <a:spLocks/>
          </p:cNvSpPr>
          <p:nvPr userDrawn="1"/>
        </p:nvSpPr>
        <p:spPr>
          <a:xfrm>
            <a:off x="11614753" y="6602920"/>
            <a:ext cx="624142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itchFamily="18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27A72DAA-5DD6-4274-9A89-84E484D5D99F}" type="slidenum">
              <a:rPr lang="ko-KR" altLang="en-US" sz="1100" b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‹#›</a:t>
            </a:fld>
            <a:endParaRPr lang="ko-KR" altLang="en-US" sz="1100" b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0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8D%B0%EC%9D%B4%ED%84%B0%EB%B2%A0%EC%9D%B4%EC%8A%A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1/db7/tutorial_py_histogram_begins.html" TargetMode="External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hat.com/ko/topics/big-data" TargetMode="Externa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gi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gi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mu.edu/~efros/courses/LBMV07/Papers/viola-cvpr-01.pdf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tepwards.com/?page_id=21646" TargetMode="External"/><Relationship Id="rId4" Type="http://schemas.openxmlformats.org/officeDocument/2006/relationships/image" Target="../media/image239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sti.com/issue/pydicom/pydicom/1401" TargetMode="External"/><Relationship Id="rId5" Type="http://schemas.openxmlformats.org/officeDocument/2006/relationships/hyperlink" Target="https://artiiicy.tistory.com/63" TargetMode="External"/><Relationship Id="rId4" Type="http://schemas.openxmlformats.org/officeDocument/2006/relationships/image" Target="../media/image24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1.png"/><Relationship Id="rId5" Type="http://schemas.openxmlformats.org/officeDocument/2006/relationships/hyperlink" Target="https://codesti.com/issue/pydicom/pydicom/1401" TargetMode="External"/><Relationship Id="rId4" Type="http://schemas.openxmlformats.org/officeDocument/2006/relationships/hyperlink" Target="https://artiiicy.tistory.com/63" TargetMode="Externa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hacker.rs/005-image-arithmetic-and-logical-operations-in-opencv-with-python/" TargetMode="Externa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9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hleecaster.com/ml-distance-formula/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learntek.org/blog/categorizing-pos-tagging-nltk-pytho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ivo-lee.tistory.com/Series.dt%EC%9D%98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opencv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AB97BF-54B8-4FC3-8CCC-F55B8C727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85ADF-A522-4AD0-8DFC-CDFF1E376520}"/>
              </a:ext>
            </a:extLst>
          </p:cNvPr>
          <p:cNvSpPr/>
          <p:nvPr/>
        </p:nvSpPr>
        <p:spPr>
          <a:xfrm>
            <a:off x="0" y="-178904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4E0E3B-79BF-4146-B0C3-8E353CD87386}"/>
              </a:ext>
            </a:extLst>
          </p:cNvPr>
          <p:cNvCxnSpPr>
            <a:cxnSpLocks/>
          </p:cNvCxnSpPr>
          <p:nvPr/>
        </p:nvCxnSpPr>
        <p:spPr>
          <a:xfrm>
            <a:off x="1005653" y="3422757"/>
            <a:ext cx="40753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AB72AB-918F-4808-982D-8C63C6314AE2}"/>
              </a:ext>
            </a:extLst>
          </p:cNvPr>
          <p:cNvSpPr txBox="1"/>
          <p:nvPr/>
        </p:nvSpPr>
        <p:spPr>
          <a:xfrm>
            <a:off x="1005653" y="1936451"/>
            <a:ext cx="54050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이미지 다루기 및 데이터 셋 구축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CDD98-3A6C-4FBA-8D25-F932AB17D61F}"/>
              </a:ext>
            </a:extLst>
          </p:cNvPr>
          <p:cNvSpPr txBox="1"/>
          <p:nvPr/>
        </p:nvSpPr>
        <p:spPr>
          <a:xfrm>
            <a:off x="1005653" y="3614117"/>
            <a:ext cx="3311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MS AI </a:t>
            </a:r>
            <a:r>
              <a:rPr kumimoji="1" lang="ko-KR" altLang="en-US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스쿨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3E4010-E74C-480A-8D73-54A6560732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3" b="34360"/>
          <a:stretch/>
        </p:blipFill>
        <p:spPr>
          <a:xfrm>
            <a:off x="1024125" y="4626165"/>
            <a:ext cx="1894565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0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서버 로고 아이콘 무료 일러스트 ai 다운로드 - 로고요고">
            <a:extLst>
              <a:ext uri="{FF2B5EF4-FFF2-40B4-BE49-F238E27FC236}">
                <a16:creationId xmlns:a16="http://schemas.microsoft.com/office/drawing/2014/main" id="{BB5DCAFC-6E46-BEDE-B5B5-85EEB9EEC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28991" r="27132" b="29358"/>
          <a:stretch/>
        </p:blipFill>
        <p:spPr bwMode="auto">
          <a:xfrm>
            <a:off x="6023296" y="3570235"/>
            <a:ext cx="1314389" cy="134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파이프라인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BDD09-79E0-E1F6-2D99-D7C3C40BA0A4}"/>
              </a:ext>
            </a:extLst>
          </p:cNvPr>
          <p:cNvSpPr txBox="1"/>
          <p:nvPr/>
        </p:nvSpPr>
        <p:spPr>
          <a:xfrm>
            <a:off x="662731" y="1509585"/>
            <a:ext cx="11266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  <a:t>IT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서비스를 사용하는 입장에서는 전혀 눈치채지 못하지만 뒤에서는 생성된 데이터를 무사히 저장소에 저장하기 위해 여러 서버 컴퓨터들이 분주하게 일을 하고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 </a:t>
            </a:r>
          </a:p>
          <a:p>
            <a:endParaRPr lang="en-US" altLang="ko-KR" dirty="0">
              <a:solidFill>
                <a:srgbClr val="374151"/>
              </a:solidFill>
              <a:latin typeface="Inter var"/>
            </a:endParaRPr>
          </a:p>
          <a:p>
            <a:r>
              <a:rPr lang="ko-KR" altLang="en-US" dirty="0"/>
              <a:t>데이터를 생성해서 무사히 저장하기까지 일련의 과정을 </a:t>
            </a:r>
            <a:r>
              <a:rPr lang="ko-KR" altLang="en-US" b="1" dirty="0">
                <a:effectLst/>
              </a:rPr>
              <a:t>데이터 파이프라인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endParaRPr lang="ko-Kore-KR" altLang="en-US" dirty="0"/>
          </a:p>
        </p:txBody>
      </p:sp>
      <p:pic>
        <p:nvPicPr>
          <p:cNvPr id="6" name="Picture 6" descr="DB] Disk Storage, Basic File Structures">
            <a:extLst>
              <a:ext uri="{FF2B5EF4-FFF2-40B4-BE49-F238E27FC236}">
                <a16:creationId xmlns:a16="http://schemas.microsoft.com/office/drawing/2014/main" id="{F92D0DAE-D85A-F373-C84B-DF0F35630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1" y="3451529"/>
            <a:ext cx="2103862" cy="139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0B427-020D-EDBD-D819-BA4C497E034B}"/>
              </a:ext>
            </a:extLst>
          </p:cNvPr>
          <p:cNvSpPr txBox="1"/>
          <p:nvPr/>
        </p:nvSpPr>
        <p:spPr>
          <a:xfrm>
            <a:off x="1853872" y="4060239"/>
            <a:ext cx="1498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(Raw) Data</a:t>
            </a:r>
            <a:endParaRPr lang="ko-Kore-KR" altLang="en-US" dirty="0"/>
          </a:p>
        </p:txBody>
      </p:sp>
      <p:pic>
        <p:nvPicPr>
          <p:cNvPr id="8196" name="Picture 4" descr="서버 로고 아이콘 무료 일러스트 ai 다운로드 - 로고요고">
            <a:extLst>
              <a:ext uri="{FF2B5EF4-FFF2-40B4-BE49-F238E27FC236}">
                <a16:creationId xmlns:a16="http://schemas.microsoft.com/office/drawing/2014/main" id="{68AEAD26-656A-FD67-B755-03987CE6B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28991" r="27132" b="29358"/>
          <a:stretch/>
        </p:blipFill>
        <p:spPr bwMode="auto">
          <a:xfrm>
            <a:off x="4708907" y="3495304"/>
            <a:ext cx="1314389" cy="134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대시보드란 무엇인가? - 정의, 목적 및 사례 자료">
            <a:extLst>
              <a:ext uri="{FF2B5EF4-FFF2-40B4-BE49-F238E27FC236}">
                <a16:creationId xmlns:a16="http://schemas.microsoft.com/office/drawing/2014/main" id="{B4429096-6711-1A9F-FBB3-C040A713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69" y="3312199"/>
            <a:ext cx="3049865" cy="17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AC75DD-1333-C186-879F-7C609ACE4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75" y="3666895"/>
            <a:ext cx="1156019" cy="11560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07EA8D-9841-E70F-05F5-E6BB983EB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17" y="3666894"/>
            <a:ext cx="1156019" cy="11560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660414-85BC-2B8C-146E-E1D274D7D085}"/>
              </a:ext>
            </a:extLst>
          </p:cNvPr>
          <p:cNvSpPr txBox="1"/>
          <p:nvPr/>
        </p:nvSpPr>
        <p:spPr>
          <a:xfrm>
            <a:off x="5179735" y="4994506"/>
            <a:ext cx="16871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파이프라인 예시</a:t>
            </a:r>
            <a:endParaRPr lang="ko-Kore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919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디지털 이미지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F1F30-86FA-5CEB-0AAC-B540A9B3E450}"/>
              </a:ext>
            </a:extLst>
          </p:cNvPr>
          <p:cNvSpPr txBox="1"/>
          <p:nvPr/>
        </p:nvSpPr>
        <p:spPr>
          <a:xfrm>
            <a:off x="1386840" y="2112556"/>
            <a:ext cx="10520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왜 디지털은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RGB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세 개의 단일 색의 강도를 조절해 색상을 표현할까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 -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인간의 눈의 망막에 있는 시세포는 세 가지로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이뤄저있기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때문입니다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FC65B2B-84C7-5CEB-69B3-4682F02C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139" y="2835458"/>
            <a:ext cx="5399722" cy="357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645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저장 방식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F1F30-86FA-5CEB-0AAC-B540A9B3E450}"/>
              </a:ext>
            </a:extLst>
          </p:cNvPr>
          <p:cNvSpPr txBox="1"/>
          <p:nvPr/>
        </p:nvSpPr>
        <p:spPr>
          <a:xfrm>
            <a:off x="1386840" y="2112556"/>
            <a:ext cx="10520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이미지 저장방법 중 가장 단순한 방법은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“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각 점 하나하나의 색상 값을 저장하는 방식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”</a:t>
            </a: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 -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래스터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비트맵 방식의 이미지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7BF92-7251-7E6D-939F-B36B2E578738}"/>
              </a:ext>
            </a:extLst>
          </p:cNvPr>
          <p:cNvSpPr txBox="1"/>
          <p:nvPr/>
        </p:nvSpPr>
        <p:spPr>
          <a:xfrm>
            <a:off x="1386840" y="3087916"/>
            <a:ext cx="998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반면에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벡터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(vector)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방식의 이미지는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상대적인 점과 선위 위치를 방정식으로써 기록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해 두었다가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확대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축소에 따라 디지털 화면의 각 화소에 어떻게 표현되는지를 재계산한다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그렇기에 우리가 흔히 겪는 깨짐이 없다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D4A566A-A5D2-A9CF-F025-A1F69F820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59" y="4130039"/>
            <a:ext cx="2321741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517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imread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()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메소드를 통해 이미지를 로드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09F90-A190-B196-B5AB-A5EE9CF2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7" y="2357358"/>
            <a:ext cx="4647567" cy="1837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0AAFD8-D8D1-1E49-A0AD-D2FB5A7B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46" y="2306299"/>
            <a:ext cx="3576714" cy="1837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EEA95C-D33B-ECCD-4086-64B64C1F53DB}"/>
              </a:ext>
            </a:extLst>
          </p:cNvPr>
          <p:cNvSpPr txBox="1"/>
          <p:nvPr/>
        </p:nvSpPr>
        <p:spPr>
          <a:xfrm>
            <a:off x="1323657" y="4526301"/>
            <a:ext cx="10114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 데이터는 본래 개별 원소로 이루어진 행렬의 집합이다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여기서 개별 원소는 픽셀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(pixel)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이라고 할 수 있으며 개별 원소의 값은 픽셀의 강도라고 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그리고 픽셀의 강도는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0(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검정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부터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255(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흰색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사이의 범위를 가지고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568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타입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,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크기 확인 방법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95A47D-FB50-7FA8-5315-004C4CF2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26183"/>
            <a:ext cx="5831840" cy="2405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4EDAC6-A08C-9BD3-9CBB-94DEE405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350" y="5356224"/>
            <a:ext cx="5923139" cy="1095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B36880-A2EF-F501-E34A-96881964C9C9}"/>
              </a:ext>
            </a:extLst>
          </p:cNvPr>
          <p:cNvSpPr txBox="1"/>
          <p:nvPr/>
        </p:nvSpPr>
        <p:spPr>
          <a:xfrm>
            <a:off x="1524000" y="4822015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위 이미지의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type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shape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출력해보면 아래와 같다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4763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imshow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()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메소드 이용하여 이미지 확인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40FBD0-77C7-2473-534D-4F3A5AC6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72" y="2128837"/>
            <a:ext cx="5079048" cy="31875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A1C2D5-4AB8-2802-0AFA-66A7CF7A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75" y="2128837"/>
            <a:ext cx="4366587" cy="318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721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컬러이미지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읽기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81A95-9458-1017-A592-15D18B179F32}"/>
              </a:ext>
            </a:extLst>
          </p:cNvPr>
          <p:cNvSpPr txBox="1"/>
          <p:nvPr/>
        </p:nvSpPr>
        <p:spPr>
          <a:xfrm>
            <a:off x="1437640" y="2035985"/>
            <a:ext cx="10114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imread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메소드에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cv2.IMREAD_COLOR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매개변수를 넣어주면 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그런데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주의할점은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OpenCV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기본적으로 이미지를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BGR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타입으로 읽는다는 것이다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8C9DED-5CDE-B59A-DB47-0EC2B15C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52" y="2840816"/>
            <a:ext cx="5943600" cy="3962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43563E-10F3-FFFB-E348-90640CCE2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118" y="2840816"/>
            <a:ext cx="4574129" cy="331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사이즈 변경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976E2-E7F8-9ED0-EC42-87CCD1442F2F}"/>
              </a:ext>
            </a:extLst>
          </p:cNvPr>
          <p:cNvSpPr txBox="1"/>
          <p:nvPr/>
        </p:nvSpPr>
        <p:spPr>
          <a:xfrm>
            <a:off x="1356360" y="2155875"/>
            <a:ext cx="939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OpenCV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resize()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메소드를 이용하여 이미지 크기 변경이 가능하다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7679E8-B66C-52A4-F913-DEBED11C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2773680"/>
            <a:ext cx="3576955" cy="39511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A8B2E4-4ADA-F20C-F63D-691133AD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62" y="2392918"/>
            <a:ext cx="596618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26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저장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66F65-D057-7407-E529-75CD6AAA0F53}"/>
              </a:ext>
            </a:extLst>
          </p:cNvPr>
          <p:cNvSpPr txBox="1"/>
          <p:nvPr/>
        </p:nvSpPr>
        <p:spPr>
          <a:xfrm>
            <a:off x="1447800" y="2208252"/>
            <a:ext cx="8376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OpenCV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 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imwrite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메소드를 사용하여 이미지를 저장할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imwrite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저장경로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저장하고자 하는 이미지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3716FC-2746-DE1C-F170-63AE294F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3093720"/>
            <a:ext cx="39909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247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자르기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(crop)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B8A93-3154-2A46-62B0-B5F007274BE3}"/>
              </a:ext>
            </a:extLst>
          </p:cNvPr>
          <p:cNvSpPr txBox="1"/>
          <p:nvPr/>
        </p:nvSpPr>
        <p:spPr>
          <a:xfrm>
            <a:off x="1244600" y="2112556"/>
            <a:ext cx="10510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이미지를 자르고 싶을 경우 배열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슬라이싱을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이용하여 원하는 부분만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crop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9920E5-8561-4E9E-FFA9-A2AA017AB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2675255"/>
            <a:ext cx="3752850" cy="3600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68253F-F4D5-AC53-F804-499E423A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097" y="2675254"/>
            <a:ext cx="2981325" cy="3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18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blur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처리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B8A93-3154-2A46-62B0-B5F007274BE3}"/>
              </a:ext>
            </a:extLst>
          </p:cNvPr>
          <p:cNvSpPr txBox="1"/>
          <p:nvPr/>
        </p:nvSpPr>
        <p:spPr>
          <a:xfrm>
            <a:off x="1244600" y="2112556"/>
            <a:ext cx="10510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이미지를 흐리게 하기 위해서는 각 픽셀을 주변 픽셀의 평균값으로 변환하면 되며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이렇게 주변 픽셀에 수행되는 연산을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커널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(kernel)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이라고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커널이 클수록 이미지가 더 부드러워지게 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33EF1-365C-2697-DB72-E30F31FE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2894330"/>
            <a:ext cx="6381750" cy="3467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0A3879-B40B-44E4-8862-39A8A024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04" y="2913420"/>
            <a:ext cx="4136907" cy="29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5542" y="902953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파이프 라인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하는일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9AEF5-9896-E6DA-1A0A-847A82541250}"/>
              </a:ext>
            </a:extLst>
          </p:cNvPr>
          <p:cNvSpPr txBox="1"/>
          <p:nvPr/>
        </p:nvSpPr>
        <p:spPr>
          <a:xfrm>
            <a:off x="553672" y="1285845"/>
            <a:ext cx="113419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데이터 파이프라인을 큼지막하게 본다면 아래와 같이 나눌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</a:t>
            </a:r>
          </a:p>
          <a:p>
            <a:pPr algn="l" latinLnBrk="0"/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1.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데이터 생성</a:t>
            </a:r>
            <a:b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</a:b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2.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데이터 수집</a:t>
            </a:r>
            <a:b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</a:b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3.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데이터 가공 후 저장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  <a:t>ETL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Inter var"/>
              </a:rPr>
              <a:t>데이터 추출</a:t>
            </a:r>
            <a:r>
              <a:rPr lang="en-US" altLang="ko-KR" dirty="0">
                <a:solidFill>
                  <a:srgbClr val="374151"/>
                </a:solidFill>
                <a:latin typeface="Inter var"/>
              </a:rPr>
              <a:t>,</a:t>
            </a:r>
            <a:r>
              <a:rPr lang="ko-KR" altLang="en-US" dirty="0">
                <a:solidFill>
                  <a:srgbClr val="374151"/>
                </a:solidFill>
                <a:latin typeface="Inter var"/>
              </a:rPr>
              <a:t> 변환</a:t>
            </a:r>
            <a:r>
              <a:rPr lang="en-US" altLang="ko-KR" dirty="0">
                <a:solidFill>
                  <a:srgbClr val="374151"/>
                </a:solidFill>
                <a:latin typeface="Inter var"/>
              </a:rPr>
              <a:t>,</a:t>
            </a:r>
            <a:r>
              <a:rPr lang="ko-KR" altLang="en-US" dirty="0">
                <a:solidFill>
                  <a:srgbClr val="374151"/>
                </a:solidFill>
                <a:latin typeface="Inter var"/>
              </a:rPr>
              <a:t> 적재를 묶어서 </a:t>
            </a:r>
            <a:r>
              <a:rPr lang="en-US" altLang="ko-KR" dirty="0">
                <a:solidFill>
                  <a:srgbClr val="374151"/>
                </a:solidFill>
                <a:latin typeface="Inter var"/>
              </a:rPr>
              <a:t>ETL</a:t>
            </a:r>
            <a:r>
              <a:rPr lang="ko-KR" altLang="en-US" dirty="0">
                <a:solidFill>
                  <a:srgbClr val="374151"/>
                </a:solidFill>
                <a:latin typeface="Inter var"/>
              </a:rPr>
              <a:t>이라고 부릅니다</a:t>
            </a:r>
            <a:r>
              <a:rPr lang="en-US" altLang="ko-KR" dirty="0">
                <a:solidFill>
                  <a:srgbClr val="374151"/>
                </a:solidFill>
                <a:latin typeface="Inter var"/>
              </a:rPr>
              <a:t>.</a:t>
            </a:r>
            <a:r>
              <a:rPr lang="ko-KR" altLang="en-US" dirty="0">
                <a:solidFill>
                  <a:srgbClr val="374151"/>
                </a:solidFill>
                <a:latin typeface="Inter var"/>
              </a:rPr>
              <a:t>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  <a:t>)</a:t>
            </a:r>
          </a:p>
          <a:p>
            <a:pPr algn="l" latinLnBrk="0"/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 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-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ETL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은 데이터 파이프라인 하위 개념으로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,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하나의 시스템에서 데이터를 추출해  변환하여 데이터 베이스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or</a:t>
            </a:r>
          </a:p>
          <a:p>
            <a:pPr algn="l" latinLnBrk="0"/>
            <a:r>
              <a:rPr lang="ko-KR" altLang="en-US" dirty="0">
                <a:solidFill>
                  <a:srgbClr val="374151"/>
                </a:solidFill>
                <a:latin typeface="Inter var"/>
              </a:rPr>
              <a:t>   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Inter var"/>
              </a:rPr>
              <a:t>데이터 </a:t>
            </a:r>
            <a:r>
              <a:rPr lang="ko-KR" altLang="en-US" dirty="0" err="1">
                <a:solidFill>
                  <a:srgbClr val="374151"/>
                </a:solidFill>
                <a:latin typeface="Inter var"/>
              </a:rPr>
              <a:t>웨어하우스에</a:t>
            </a:r>
            <a:r>
              <a:rPr lang="ko-KR" altLang="en-US" dirty="0">
                <a:solidFill>
                  <a:srgbClr val="374151"/>
                </a:solidFill>
                <a:latin typeface="Inter var"/>
              </a:rPr>
              <a:t> 차곡차곡 </a:t>
            </a:r>
            <a:r>
              <a:rPr lang="ko-KR" altLang="en-US" dirty="0" err="1">
                <a:solidFill>
                  <a:srgbClr val="374151"/>
                </a:solidFill>
                <a:latin typeface="Inter var"/>
              </a:rPr>
              <a:t>쌓아둡니다</a:t>
            </a:r>
            <a:r>
              <a:rPr lang="en-US" altLang="ko-KR" dirty="0">
                <a:solidFill>
                  <a:srgbClr val="374151"/>
                </a:solidFill>
                <a:latin typeface="Inter var"/>
              </a:rPr>
              <a:t>.</a:t>
            </a:r>
            <a:r>
              <a:rPr lang="ko-KR" altLang="en-US" dirty="0">
                <a:solidFill>
                  <a:srgbClr val="374151"/>
                </a:solidFill>
                <a:latin typeface="Inter var"/>
              </a:rPr>
              <a:t> </a:t>
            </a:r>
            <a:endParaRPr lang="en-US" altLang="ko-KR" dirty="0">
              <a:solidFill>
                <a:srgbClr val="374151"/>
              </a:solidFill>
              <a:latin typeface="Inter var"/>
            </a:endParaRPr>
          </a:p>
          <a:p>
            <a:pPr algn="l" latinLnBrk="0"/>
            <a:b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  <a:t>4.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데이터 시각화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  <a:t>BI)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5C499-CFCB-DCA3-625C-89A45DBD9A0F}"/>
              </a:ext>
            </a:extLst>
          </p:cNvPr>
          <p:cNvSpPr txBox="1"/>
          <p:nvPr/>
        </p:nvSpPr>
        <p:spPr>
          <a:xfrm>
            <a:off x="796953" y="3769122"/>
            <a:ext cx="110986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데이터를 저장하는 과정이 복잡한 이유는 데이터가 </a:t>
            </a:r>
            <a:r>
              <a:rPr lang="ko-KR" altLang="en-US" dirty="0" err="1"/>
              <a:t>누수되지</a:t>
            </a:r>
            <a:r>
              <a:rPr lang="ko-KR" altLang="en-US" dirty="0"/>
              <a:t> 않고 안전하게 저장되게 하기 </a:t>
            </a:r>
            <a:r>
              <a:rPr lang="ko-KR" altLang="en-US" dirty="0" err="1"/>
              <a:t>위해서입니다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실제로 수많은 사용자들을 둔 서비스의 경우 매 초마다 수천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수만의 데이터가 생성됩니다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 </a:t>
            </a: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이들이 모두 데이터 저장소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데이터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Inter var"/>
              </a:rPr>
              <a:t>웨어하우스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데이터 레이크 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에 저장되기 위해선 각자의 역할을 가진 컴퓨터들이 협동해야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 </a:t>
            </a:r>
            <a:endParaRPr lang="ko-Kore-KR" altLang="en-US" dirty="0"/>
          </a:p>
        </p:txBody>
      </p:sp>
      <p:pic>
        <p:nvPicPr>
          <p:cNvPr id="10" name="Picture 4" descr="생활박이들 질문 있음 | 로아 인벤">
            <a:extLst>
              <a:ext uri="{FF2B5EF4-FFF2-40B4-BE49-F238E27FC236}">
                <a16:creationId xmlns:a16="http://schemas.microsoft.com/office/drawing/2014/main" id="{5C922015-D8D2-D10F-E9A0-3D33505F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4" y="5421404"/>
            <a:ext cx="1340162" cy="134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31E3C-E778-62F2-F6E7-A39A3E8EBCD7}"/>
              </a:ext>
            </a:extLst>
          </p:cNvPr>
          <p:cNvSpPr txBox="1"/>
          <p:nvPr/>
        </p:nvSpPr>
        <p:spPr>
          <a:xfrm>
            <a:off x="1912690" y="5722153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데이터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Inter var"/>
              </a:rPr>
              <a:t>웨어하우스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,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데이터 레이크 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?????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7651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blur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처리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8944-5017-E620-E915-8F4285A7F779}"/>
              </a:ext>
            </a:extLst>
          </p:cNvPr>
          <p:cNvSpPr txBox="1"/>
          <p:nvPr/>
        </p:nvSpPr>
        <p:spPr>
          <a:xfrm>
            <a:off x="1285240" y="2182446"/>
            <a:ext cx="7310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90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x09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커널과 같이 큰 커널을 적용할 경우 이미지가 훨씬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뭉개지게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D57C11-DC1D-7752-EBED-50BFF308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" y="2644111"/>
            <a:ext cx="6410325" cy="3752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7EAB9C-1046-BC99-41E7-D8FF96F9C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437" y="2644111"/>
            <a:ext cx="4595806" cy="33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981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blur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처리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커널을 직접 정의한 후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filter2D()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메소드를 통해 이미지에 적용하는 것도 가능하다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생성된 커널을 이미지에 적용 시 중앙 원소가 변환되는 픽셀이며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나머지는 그 픽셀의 이웃이 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367B01-ACAD-D0C0-853D-20E79281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30" y="2851144"/>
            <a:ext cx="5372100" cy="3800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2CEFFB-F10A-5AF7-E4C9-FD085FB7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876098"/>
            <a:ext cx="3581400" cy="1685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7B0214-41B3-282F-72CC-FE2662426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430" y="4751381"/>
            <a:ext cx="2610890" cy="18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255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가우시안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블러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GaussianBlur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함수의 세 번째 매개변수는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너비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방향의 표준편차이며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 지정하면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너비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-1)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-apple-system"/>
              </a:rPr>
              <a:t>0.5-1)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0.3+0.8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같이 계산된다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0C974D-2A64-A970-F499-5D3D8107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67" y="2876098"/>
            <a:ext cx="4086225" cy="300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DC7548-E730-78F9-1F87-16407B56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08" y="2824927"/>
            <a:ext cx="4252290" cy="306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594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선명하게 표현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대상 픽셀을 강조하는 커널을 정의한 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filter2D()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메소드를 사용하여 이미지에 적용한다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6C8035-794E-9ADC-91DE-A1C6BFD0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75" y="2705735"/>
            <a:ext cx="2793265" cy="39000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2C9F7D-2351-BB61-8049-38C8DA73E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24" y="2705735"/>
            <a:ext cx="6670991" cy="24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35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대비 높이기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히스토그램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평활화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(Histogram Equalization)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객체의 형태가 두드러지도록 만들어주는 이미지 처리 도구이며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OpenCV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에서는 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equalizeHist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메소드를 통해 적용할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627E5-DE22-D302-E592-8805B88C3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078481"/>
            <a:ext cx="5693187" cy="28867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647E34-73A4-586D-6092-E44093BF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3078481"/>
            <a:ext cx="4648200" cy="37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98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대비 높이기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36F00-298A-0DBE-B742-686DB9D5716F}"/>
              </a:ext>
            </a:extLst>
          </p:cNvPr>
          <p:cNvSpPr txBox="1"/>
          <p:nvPr/>
        </p:nvSpPr>
        <p:spPr>
          <a:xfrm>
            <a:off x="1300680" y="2132876"/>
            <a:ext cx="1069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컬러 이미지의 경우 먼저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YUV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컬러 포맷으로 변환해야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루마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또는 밝기이고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U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V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컬러를 나타낸다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변환한 뒤에 위와 동일하게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equlizeHist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메소드를 적용하고 다시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RGB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포맷으로 변환 후 출력한다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660410-C44B-6D98-FD16-8F67CB3C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336" y="3159760"/>
            <a:ext cx="6564664" cy="2474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9BC429-EE96-AF2B-9D0B-ED667C6F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6" y="2871692"/>
            <a:ext cx="4083704" cy="38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6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이진화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D25E8-43F3-5984-F775-4A51E6841A03}"/>
              </a:ext>
            </a:extLst>
          </p:cNvPr>
          <p:cNvSpPr txBox="1"/>
          <p:nvPr/>
        </p:nvSpPr>
        <p:spPr>
          <a:xfrm>
            <a:off x="1234440" y="2132876"/>
            <a:ext cx="10774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 이진화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임계처리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어떤 값보다 큰 값을 가진 픽셀을 흰색으로 만들고 작은 값을 가진 픽셀은 검은색으로 만드는 과정이다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더 고급 기술은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적응적 이진화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(Adaptive Thresholding)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픽셀의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임곗값이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주변 픽셀의 강도에 의해 결정된다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이는 이미지 안의 영역마다 빛 조건이 달라질 때 도움이 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38C98D-3551-C89F-C4DF-5AF18687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25" y="3333205"/>
            <a:ext cx="3648075" cy="33175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55AEA3-3E42-7DC0-AEBC-87DEA6BC8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53" y="3333205"/>
            <a:ext cx="4276408" cy="30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711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이진화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BD265-76DD-7DE2-C463-7DC7648D7976}"/>
              </a:ext>
            </a:extLst>
          </p:cNvPr>
          <p:cNvSpPr txBox="1"/>
          <p:nvPr/>
        </p:nvSpPr>
        <p:spPr>
          <a:xfrm>
            <a:off x="1234440" y="2132876"/>
            <a:ext cx="10612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adaptiveThreshold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함수에는 네 개의 중요한 매개변수가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max_output_value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출력 픽셀 강도의 최댓값 저장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cv2.ADAPTIVE_THRESH_GAUSSIAN_C 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픽셀의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임곗값을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주변 픽셀 강도의 가중치 합으로 설정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가중치는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가우시안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윈도우에 의해 결정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cv2.ADAPTIVE_THRESH_MEAN_C 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주변 픽셀의 평균을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임곗값으로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5418236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회전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D25E8-43F3-5984-F775-4A51E6841A03}"/>
              </a:ext>
            </a:extLst>
          </p:cNvPr>
          <p:cNvSpPr txBox="1"/>
          <p:nvPr/>
        </p:nvSpPr>
        <p:spPr>
          <a:xfrm>
            <a:off x="1234440" y="2132876"/>
            <a:ext cx="1077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rotate(</a:t>
            </a:r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 각도</a:t>
            </a:r>
            <a:r>
              <a:rPr lang="en-US" altLang="ko-KR" dirty="0"/>
              <a:t>) : </a:t>
            </a:r>
            <a:r>
              <a:rPr lang="en-US" altLang="ko-KR" b="0" i="0" dirty="0">
                <a:effectLst/>
                <a:latin typeface="NEXON Lv1 Gothic OTF"/>
              </a:rPr>
              <a:t>rotate </a:t>
            </a:r>
            <a:r>
              <a:rPr lang="ko-KR" altLang="en-US" b="0" i="0" dirty="0">
                <a:effectLst/>
                <a:latin typeface="NEXON Lv1 Gothic OTF"/>
              </a:rPr>
              <a:t>함수의 첫번째 매개변수에는 회전시킬 이미지를</a:t>
            </a:r>
            <a:r>
              <a:rPr lang="en-US" altLang="ko-KR" b="0" i="0" dirty="0">
                <a:effectLst/>
                <a:latin typeface="NEXON Lv1 Gothic OTF"/>
              </a:rPr>
              <a:t>, </a:t>
            </a:r>
            <a:r>
              <a:rPr lang="ko-KR" altLang="en-US" b="0" i="0" dirty="0">
                <a:effectLst/>
                <a:latin typeface="NEXON Lv1 Gothic OTF"/>
              </a:rPr>
              <a:t>두번째 매개변수에는 회전 각도를 입력해주면 됩니다</a:t>
            </a:r>
            <a:r>
              <a:rPr lang="en-US" altLang="ko-KR" b="0" i="0" dirty="0">
                <a:effectLst/>
                <a:latin typeface="NEXON Lv1 Gothic OTF"/>
              </a:rPr>
              <a:t>. 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DE279B-2B14-012C-A5EC-136A7606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780" y="2921506"/>
            <a:ext cx="3477260" cy="3672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E79784-81BC-C2C5-1BE0-A60CC9BB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2921506"/>
            <a:ext cx="63055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055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좌우 및 상하 반전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D25E8-43F3-5984-F775-4A51E6841A03}"/>
              </a:ext>
            </a:extLst>
          </p:cNvPr>
          <p:cNvSpPr txBox="1"/>
          <p:nvPr/>
        </p:nvSpPr>
        <p:spPr>
          <a:xfrm>
            <a:off x="1234440" y="2132876"/>
            <a:ext cx="10774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Flip(</a:t>
            </a:r>
            <a:r>
              <a:rPr lang="ko-KR" altLang="en-US" dirty="0"/>
              <a:t>이미지</a:t>
            </a:r>
            <a:r>
              <a:rPr lang="en-US" altLang="ko-KR" dirty="0"/>
              <a:t>, key) : key 1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좌우 </a:t>
            </a:r>
            <a:r>
              <a:rPr lang="en-US" altLang="ko-KR" dirty="0"/>
              <a:t>0</a:t>
            </a:r>
            <a:r>
              <a:rPr lang="ko-KR" altLang="en-US" dirty="0"/>
              <a:t>은 상하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318C09-00AC-13C2-3C8A-47BF3BB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40" y="3022293"/>
            <a:ext cx="5110480" cy="26205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930F37-206E-4FA0-C3C6-777B4677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21" y="3022293"/>
            <a:ext cx="50387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1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5542" y="902953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웨어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하우스 </a:t>
            </a:r>
          </a:p>
        </p:txBody>
      </p:sp>
      <p:pic>
        <p:nvPicPr>
          <p:cNvPr id="9220" name="Picture 4" descr="데이터 웨어하우스(DW) 란 무엇일까 (1) - 데이터와 개발을 좋아하는 사람">
            <a:extLst>
              <a:ext uri="{FF2B5EF4-FFF2-40B4-BE49-F238E27FC236}">
                <a16:creationId xmlns:a16="http://schemas.microsoft.com/office/drawing/2014/main" id="{ABECAC8E-5276-42D1-30F4-358EED59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603" y="1495840"/>
            <a:ext cx="5650794" cy="268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3D76B4-2A8D-2CB4-97D3-2BEA867F4550}"/>
              </a:ext>
            </a:extLst>
          </p:cNvPr>
          <p:cNvSpPr txBox="1"/>
          <p:nvPr/>
        </p:nvSpPr>
        <p:spPr>
          <a:xfrm>
            <a:off x="1233561" y="4450008"/>
            <a:ext cx="105949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데이터 </a:t>
            </a:r>
            <a:r>
              <a:rPr lang="ko-KR" alt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웨어하우스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" altLang="ko-Kore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warehouse)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란 사용자의 의사 결정에 도움을 주기 위하여 기간시스템의 </a:t>
            </a: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데이터베이스"/>
              </a:rPr>
              <a:t>데이터베이스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 축적된 데이터를 공통의 형식으로 변환해서 관리하는 데이터베이스를 말합니다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줄여서 </a:t>
            </a:r>
            <a:r>
              <a:rPr lang="en" altLang="ko-Kore-K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DW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로도 불립니다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ore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ore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즉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데이터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웨어하우스는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방대한 조직 내에서 분산 운영되는 각각의 데이터 베이스 관리 시스템들을 효율적으로 통합하여 조정 관리 하는 것을 의미합니다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768726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배경 제거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9B837-6BE3-90FA-8580-0BC2EAC7BA1F}"/>
              </a:ext>
            </a:extLst>
          </p:cNvPr>
          <p:cNvSpPr txBox="1"/>
          <p:nvPr/>
        </p:nvSpPr>
        <p:spPr>
          <a:xfrm>
            <a:off x="1234440" y="2132876"/>
            <a:ext cx="106019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배경을 제거하고자 하는 전경 주위에 사각형 박스를 그리고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그랩컷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grabCut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알고리즘을 적용하여 배경을 제거한다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br>
              <a:rPr lang="ko-KR" altLang="en-US" dirty="0"/>
            </a:b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grabCut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경우 잘 작동하더라도 여전히 이미지에 제거하지 못한 배경이 발생할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이렇게 제거 되지 못한 부분은 다시 적용하여 제거할 수 있지만 실전에서 수 천장의 이미지를 수동으로 고치는 것은 불가능한 일이므로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머신러닝을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적용한다거나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할 때도 일부러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noise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적용하는 것처럼 일부 배경이 남아있는 것을 수용하는 것이 좋다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4245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배경 제거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66941-D23F-EDC3-727C-66AB5147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03" y="2066878"/>
            <a:ext cx="4932273" cy="46996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A0A191-C3B3-4987-44B6-04957C4ED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82" y="2035985"/>
            <a:ext cx="3944213" cy="3067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F3CA9-E9F6-54B9-95F8-4CEC9F07BFF1}"/>
              </a:ext>
            </a:extLst>
          </p:cNvPr>
          <p:cNvSpPr txBox="1"/>
          <p:nvPr/>
        </p:nvSpPr>
        <p:spPr>
          <a:xfrm>
            <a:off x="5624082" y="5292636"/>
            <a:ext cx="6126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위에서 먼저 전경이 들어있는 영역 주위를 사각형으로 표시하였는데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grabCut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이 사각형 밖에 있는 모든 것이 배경이라고 가정하고 이 정보를 사용하여 사각형 안에 있는 배경을 찾는다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7181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경계선 감지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971E1-4306-856A-DA05-F3D2FA158762}"/>
              </a:ext>
            </a:extLst>
          </p:cNvPr>
          <p:cNvSpPr txBox="1"/>
          <p:nvPr/>
        </p:nvSpPr>
        <p:spPr>
          <a:xfrm>
            <a:off x="1234440" y="2132876"/>
            <a:ext cx="10551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Canny()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메소드를 활용하여 경계선을 감지 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Canny()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메소드는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그래디언트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임곗값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사이의 저점과 고점을 나타내는 두 매개변수를 필요로 하며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낮은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임곗값과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높은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임곗값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사이의 가능성 있는 경계선 픽셀은 약한 경계선 픽셀로 간주하고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높은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임곗값보다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큰 픽셀은 강한 경계선 픽셀로 간주한다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F5971D-E672-1F69-BC9F-586F7E45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293" y="3153097"/>
            <a:ext cx="4090988" cy="3556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0CCCD4-25F6-2509-1032-74A8E1AE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45" y="3153097"/>
            <a:ext cx="3383915" cy="35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68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모서리 감지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29D0F-CD5D-217C-DE97-CAE3C3CAE203}"/>
              </a:ext>
            </a:extLst>
          </p:cNvPr>
          <p:cNvSpPr txBox="1"/>
          <p:nvPr/>
        </p:nvSpPr>
        <p:spPr>
          <a:xfrm>
            <a:off x="1457960" y="2132876"/>
            <a:ext cx="104698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cornerHarris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-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해리스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모서리 감지의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OpenCV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구현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해리스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모서리 감지기는 두 개의 경계선이 교차하는 지점을 감지하는 방법으로 사용됩니다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모서리는 정보가 많은 포인트입니다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해리스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모서리 감지기는 윈도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이웃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패치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안의 픽셀이 작은 움직임에도 크게 변하는 윈도를 찾습니다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cornerHarris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block_size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각 픽셀에서 모서리 감지에 사용되는 이웃 픽셀 크기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cornerHarris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aperture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사용하는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소벨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커널 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4464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모서리 감지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C8D734-3F1F-674C-512C-FB85596C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00" y="2132876"/>
            <a:ext cx="3017184" cy="3178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E3F438-F4B4-E3F8-C042-E236EB9C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2132876"/>
            <a:ext cx="4668520" cy="45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446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모서리 감지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14BD1-15D0-BD9D-F313-8E5A544BBD4C}"/>
              </a:ext>
            </a:extLst>
          </p:cNvPr>
          <p:cNvSpPr txBox="1"/>
          <p:nvPr/>
        </p:nvSpPr>
        <p:spPr>
          <a:xfrm>
            <a:off x="1539240" y="2035985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감지 된 모서리에 흰색 원 처리하기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437B3B-8BB3-6EB7-A7AA-265F35FB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" y="2533059"/>
            <a:ext cx="7181850" cy="3819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A12AC3-20DF-D67C-819D-5570DF383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91" y="2498036"/>
            <a:ext cx="3657692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84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머신러닝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특성 만들기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0EAA7-1439-CCE3-83A3-539118BB3484}"/>
              </a:ext>
            </a:extLst>
          </p:cNvPr>
          <p:cNvSpPr txBox="1"/>
          <p:nvPr/>
        </p:nvSpPr>
        <p:spPr>
          <a:xfrm>
            <a:off x="1351280" y="2132876"/>
            <a:ext cx="10459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이미지를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머신러닝에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필요한 샘플로 변환하려면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넘파이의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flatten()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을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Flatten()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은 이미지 데이터가 담긴 다차원 배열을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샘플값이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담긴 벡터로 변환</a:t>
            </a:r>
            <a:b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이미지가 흑백일 때 각 픽셀은 하나의 값으로 표현됩니다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컬럼 이미지라면 각 픽셀이 하나의 값이 아니라 여러 개의 값으로 표현됩니다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이미지의 모든 픽셀이 특성이 되기 때문에 이미지가 커질수록 특성의 개수도 크게 늘어납니다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8A69AD-2103-855A-F9EA-7C8187C8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752" y="3707095"/>
            <a:ext cx="4288528" cy="1428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0229DC-99A7-4AEE-61C0-5110C87B1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707095"/>
            <a:ext cx="60769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41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머신러닝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특성 만들기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D38D5-53E2-0F7A-88DC-0571B7BDA043}"/>
              </a:ext>
            </a:extLst>
          </p:cNvPr>
          <p:cNvSpPr txBox="1"/>
          <p:nvPr/>
        </p:nvSpPr>
        <p:spPr>
          <a:xfrm>
            <a:off x="1234440" y="21328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컬러이미지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10x10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17D7C4-4105-43CA-DF5B-0A69AEA0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192" y="2599099"/>
            <a:ext cx="2091371" cy="896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AA0F77-B43D-96F5-AAF6-7C51D62AF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32" y="2609576"/>
            <a:ext cx="6810375" cy="885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B37280-8CD0-F521-E80E-2BA7831381F7}"/>
              </a:ext>
            </a:extLst>
          </p:cNvPr>
          <p:cNvSpPr txBox="1"/>
          <p:nvPr/>
        </p:nvSpPr>
        <p:spPr>
          <a:xfrm>
            <a:off x="1234440" y="3758476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컬러이미지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225x225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526B7B-5ED5-B522-2245-9365D574A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193" y="3943143"/>
            <a:ext cx="2085174" cy="21020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93D409-9B00-DB57-0B6B-3B01244F8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932" y="4201605"/>
            <a:ext cx="6810376" cy="6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1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평균 색을 특성으로 인코딩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CDB1D-FBB1-E666-22D1-5A5817229EE8}"/>
              </a:ext>
            </a:extLst>
          </p:cNvPr>
          <p:cNvSpPr txBox="1"/>
          <p:nvPr/>
        </p:nvSpPr>
        <p:spPr>
          <a:xfrm>
            <a:off x="1107640" y="2035985"/>
            <a:ext cx="10505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이미지의 각 픽셀은 여러 컬러 채널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빨간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초록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파랑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조합으로 표현되며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채널의 평균값을 계산하여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이미지의평균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컬러를 나타내는 세 개의 컬럼 특성을 만듭니다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A7560-03CD-1EFD-9CE6-10C4CA41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17" y="2804085"/>
            <a:ext cx="5495925" cy="137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D37D2-553B-FE25-3E3B-C7475A7C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14" y="4297454"/>
            <a:ext cx="6761606" cy="6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102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컬러 히스토그램을 특성으로 인코딩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2E6F66-565A-6948-57A3-3CEEBB027A79}"/>
              </a:ext>
            </a:extLst>
          </p:cNvPr>
          <p:cNvSpPr txBox="1"/>
          <p:nvPr/>
        </p:nvSpPr>
        <p:spPr>
          <a:xfrm>
            <a:off x="1193800" y="2035985"/>
            <a:ext cx="10815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이미지의 강도 분포에 대한 전반적인 아이디어를 제공하는 그래프 또는 플롯으로 히스토그램을 고려할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 </a:t>
            </a:r>
          </a:p>
          <a:p>
            <a:pPr algn="l"/>
            <a:endParaRPr lang="en-US" altLang="ko-KR" b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X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축에 픽셀 값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(0~255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범위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항상 그런 것은 아님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)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이 있고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축에 이미지의 해당 픽셀 수가 있는 플롯입니다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이미지를 이해하는 또 다른 방법일 뿐입니다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 </a:t>
            </a:r>
          </a:p>
          <a:p>
            <a:pPr algn="l"/>
            <a:endParaRPr lang="en-US" altLang="ko-KR" b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이미지의 히스토그램을 보면 해당 이미지의 대비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밝기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강도 분포 등에 대한 직관을 얻을 수 있습니다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오늘날 거의 모든 이미지 처리 도구는 히스토그램 기능을 제공합니다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9D5230A-371C-4D2D-E580-0BC4706B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73" y="4466163"/>
            <a:ext cx="2176145" cy="221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4C673-3258-7047-24E7-A757C395A340}"/>
              </a:ext>
            </a:extLst>
          </p:cNvPr>
          <p:cNvSpPr txBox="1"/>
          <p:nvPr/>
        </p:nvSpPr>
        <p:spPr>
          <a:xfrm>
            <a:off x="3429000" y="6296757"/>
            <a:ext cx="838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</a:t>
            </a:r>
            <a:r>
              <a:rPr lang="ko-KR" altLang="en-US" dirty="0">
                <a:hlinkClick r:id="rId3"/>
              </a:rPr>
              <a:t>https://docs.opencv.org/4.x/d1/db7/tutorial_py_histogram_begins.html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361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5542" y="902953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레이크</a:t>
            </a:r>
          </a:p>
        </p:txBody>
      </p:sp>
      <p:pic>
        <p:nvPicPr>
          <p:cNvPr id="2" name="Picture 2" descr="Data Lakes and Pipelines : r/datascience">
            <a:extLst>
              <a:ext uri="{FF2B5EF4-FFF2-40B4-BE49-F238E27FC236}">
                <a16:creationId xmlns:a16="http://schemas.microsoft.com/office/drawing/2014/main" id="{092ADBAE-28A2-3233-568C-91FA6227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4" y="1852947"/>
            <a:ext cx="40767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0B8D2B-E952-8F59-8C54-3C87DE335B60}"/>
              </a:ext>
            </a:extLst>
          </p:cNvPr>
          <p:cNvSpPr txBox="1"/>
          <p:nvPr/>
        </p:nvSpPr>
        <p:spPr>
          <a:xfrm>
            <a:off x="4764946" y="1529781"/>
            <a:ext cx="7717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F6368"/>
                </a:solidFill>
                <a:effectLst/>
                <a:latin typeface="Google Sans Text"/>
              </a:rPr>
              <a:t>데이터 레이크는 구조화되거나 </a:t>
            </a:r>
            <a:r>
              <a:rPr lang="ko-KR" altLang="en-US" b="0" i="0" dirty="0" err="1">
                <a:solidFill>
                  <a:srgbClr val="5F6368"/>
                </a:solidFill>
                <a:effectLst/>
                <a:latin typeface="Google Sans Text"/>
              </a:rPr>
              <a:t>반구조화되거나</a:t>
            </a:r>
            <a:r>
              <a:rPr lang="ko-KR" altLang="en-US" b="0" i="0" dirty="0">
                <a:solidFill>
                  <a:srgbClr val="5F6368"/>
                </a:solidFill>
                <a:effectLst/>
                <a:latin typeface="Google Sans Text"/>
              </a:rPr>
              <a:t> 구조화되지 않은 </a:t>
            </a:r>
            <a:endParaRPr lang="en-US" altLang="ko-KR" b="0" i="0" dirty="0">
              <a:solidFill>
                <a:srgbClr val="5F6368"/>
              </a:solidFill>
              <a:effectLst/>
              <a:latin typeface="Google Sans Text"/>
            </a:endParaRPr>
          </a:p>
          <a:p>
            <a:r>
              <a:rPr lang="ko-KR" altLang="en-US" b="0" i="0" dirty="0">
                <a:solidFill>
                  <a:srgbClr val="5F6368"/>
                </a:solidFill>
                <a:effectLst/>
                <a:latin typeface="Google Sans Text"/>
              </a:rPr>
              <a:t>대량의 데이터를 저장</a:t>
            </a:r>
            <a:r>
              <a:rPr lang="en-US" altLang="ko-KR" b="0" i="0" dirty="0">
                <a:solidFill>
                  <a:srgbClr val="5F6368"/>
                </a:solidFill>
                <a:effectLst/>
                <a:latin typeface="Google Sans Text"/>
              </a:rPr>
              <a:t>, </a:t>
            </a:r>
            <a:r>
              <a:rPr lang="ko-KR" altLang="en-US" b="0" i="0" dirty="0">
                <a:solidFill>
                  <a:srgbClr val="5F6368"/>
                </a:solidFill>
                <a:effectLst/>
                <a:latin typeface="Google Sans Text"/>
              </a:rPr>
              <a:t>처리</a:t>
            </a:r>
            <a:r>
              <a:rPr lang="en-US" altLang="ko-KR" b="0" i="0" dirty="0">
                <a:solidFill>
                  <a:srgbClr val="5F6368"/>
                </a:solidFill>
                <a:effectLst/>
                <a:latin typeface="Google Sans Text"/>
              </a:rPr>
              <a:t>, </a:t>
            </a:r>
            <a:r>
              <a:rPr lang="ko-KR" altLang="en-US" b="0" i="0" dirty="0">
                <a:solidFill>
                  <a:srgbClr val="5F6368"/>
                </a:solidFill>
                <a:effectLst/>
                <a:latin typeface="Google Sans Text"/>
              </a:rPr>
              <a:t>보호하기 위한 중앙 </a:t>
            </a:r>
            <a:r>
              <a:rPr lang="ko-KR" altLang="en-US" b="0" i="0" dirty="0" err="1">
                <a:solidFill>
                  <a:srgbClr val="5F6368"/>
                </a:solidFill>
                <a:effectLst/>
                <a:latin typeface="Google Sans Text"/>
              </a:rPr>
              <a:t>집중식</a:t>
            </a:r>
            <a:r>
              <a:rPr lang="ko-KR" altLang="en-US" b="0" i="0" dirty="0">
                <a:solidFill>
                  <a:srgbClr val="5F6368"/>
                </a:solidFill>
                <a:effectLst/>
                <a:latin typeface="Google Sans Text"/>
              </a:rPr>
              <a:t> 저장소입니다</a:t>
            </a:r>
            <a:r>
              <a:rPr lang="en-US" altLang="ko-KR" b="0" i="0" dirty="0">
                <a:solidFill>
                  <a:srgbClr val="5F6368"/>
                </a:solidFill>
                <a:effectLst/>
                <a:latin typeface="Google Sans Text"/>
              </a:rPr>
              <a:t>. 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A1CF7-F168-1561-2793-28A2E0530BEC}"/>
              </a:ext>
            </a:extLst>
          </p:cNvPr>
          <p:cNvSpPr txBox="1"/>
          <p:nvPr/>
        </p:nvSpPr>
        <p:spPr>
          <a:xfrm>
            <a:off x="4764947" y="2373565"/>
            <a:ext cx="68927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데이터 레이크는 확장 가능하고 안전한 플랫폼을 제공하며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, </a:t>
            </a:r>
          </a:p>
          <a:p>
            <a:endParaRPr lang="en-US" altLang="ko-KR" dirty="0">
              <a:solidFill>
                <a:srgbClr val="202124"/>
              </a:solidFill>
              <a:latin typeface="Google Sans"/>
            </a:endParaRP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기업에서는 이를 통해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Google Sans"/>
              </a:rPr>
              <a:t>온프레미스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클라우드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에지 컴퓨팅 시스템 등을 가리지 않고 모든 시스템의 데이터를 속도 제한 없이 수집할 수 있을 뿐 아니라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유형이나 양에 상관없이 모든 데이터를 고품질로 저장하고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실시간 모드나 일괄 처리 모드로 데이터를 처리하며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, </a:t>
            </a:r>
            <a:r>
              <a:rPr lang="en" altLang="ko-Kore-KR" b="0" i="0" dirty="0">
                <a:solidFill>
                  <a:srgbClr val="202124"/>
                </a:solidFill>
                <a:effectLst/>
                <a:latin typeface="Google Sans"/>
              </a:rPr>
              <a:t>SQL, Python, R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등의 언어와 타사 데이터 또는 분석 애플리케이션을 사용하여 데이터를 분석할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  <a:endParaRPr lang="ko-Kore-KR" altLang="en-US" dirty="0"/>
          </a:p>
        </p:txBody>
      </p:sp>
      <p:pic>
        <p:nvPicPr>
          <p:cNvPr id="11" name="Picture 4" descr="생활박이들 질문 있음 | 로아 인벤">
            <a:extLst>
              <a:ext uri="{FF2B5EF4-FFF2-40B4-BE49-F238E27FC236}">
                <a16:creationId xmlns:a16="http://schemas.microsoft.com/office/drawing/2014/main" id="{2A3C5A10-3BEB-C774-367D-498BEC8D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35" y="5213435"/>
            <a:ext cx="1340162" cy="134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01C5F3-98DE-42F9-1B7C-322FDBE3AE2D}"/>
              </a:ext>
            </a:extLst>
          </p:cNvPr>
          <p:cNvSpPr txBox="1"/>
          <p:nvPr/>
        </p:nvSpPr>
        <p:spPr>
          <a:xfrm>
            <a:off x="6229182" y="5213435"/>
            <a:ext cx="4897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그럼</a:t>
            </a:r>
            <a:r>
              <a:rPr kumimoji="1" lang="ko-KR" altLang="en-US" sz="1400" dirty="0"/>
              <a:t> 데이터 </a:t>
            </a:r>
            <a:r>
              <a:rPr kumimoji="1" lang="ko-KR" altLang="en-US" sz="1400" dirty="0" err="1"/>
              <a:t>레이크랑</a:t>
            </a:r>
            <a:r>
              <a:rPr kumimoji="1" lang="ko-KR" altLang="en-US" sz="1400" dirty="0"/>
              <a:t> 데이터 </a:t>
            </a:r>
            <a:r>
              <a:rPr kumimoji="1" lang="ko-KR" altLang="en-US" sz="1400" dirty="0" err="1"/>
              <a:t>웨어하우스는</a:t>
            </a:r>
            <a:r>
              <a:rPr kumimoji="1" lang="ko-KR" altLang="en-US" sz="1400" dirty="0"/>
              <a:t> 같은 말인가 </a:t>
            </a:r>
            <a:r>
              <a:rPr kumimoji="1" lang="en-US" altLang="ko-KR" sz="1400" dirty="0"/>
              <a:t>?</a:t>
            </a:r>
            <a:r>
              <a:rPr kumimoji="1" lang="ko-KR" altLang="en-US" sz="1400" dirty="0"/>
              <a:t>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2399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컬러 히스토그램을 특성으로 인코딩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87A66-F00F-4102-D711-ADB293395A77}"/>
              </a:ext>
            </a:extLst>
          </p:cNvPr>
          <p:cNvSpPr txBox="1"/>
          <p:nvPr/>
        </p:nvSpPr>
        <p:spPr>
          <a:xfrm>
            <a:off x="1264920" y="2035985"/>
            <a:ext cx="10561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이미지의 각 픽셀은 여러 컬러 채널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빨간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초록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파랑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조합으로 표현되며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채널의 평균값을 계산하여 이미지의 평균 컬러를 나타내는 세 개의 컬럼 특성을 만듭니다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1C6F02-8593-83CC-753D-8306A935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40" y="2682316"/>
            <a:ext cx="3962200" cy="41355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BE8B21-5622-D934-FBCC-8A210283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90" y="2607945"/>
            <a:ext cx="56769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571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C78D8BA-D62D-78D1-75C2-353A45C4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78" y="2147888"/>
            <a:ext cx="97536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7086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필터링 이란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?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05224-4532-8BDA-3E02-F656B08D1C1B}"/>
              </a:ext>
            </a:extLst>
          </p:cNvPr>
          <p:cNvSpPr txBox="1"/>
          <p:nvPr/>
        </p:nvSpPr>
        <p:spPr>
          <a:xfrm>
            <a:off x="1584120" y="2668355"/>
            <a:ext cx="972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실제로 원본 이미지를 선명하게 하거나 흐리게 만드는 데 사용할 작은 매트릭스입니다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CCFCE-60F7-61EE-CA60-758A96F39880}"/>
              </a:ext>
            </a:extLst>
          </p:cNvPr>
          <p:cNvSpPr txBox="1"/>
          <p:nvPr/>
        </p:nvSpPr>
        <p:spPr>
          <a:xfrm>
            <a:off x="885772" y="3429000"/>
            <a:ext cx="612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openCV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이미지를 매끄럽게 만드는 방법은 무엇인가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?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4D6A4-2C0E-4F0C-3DDD-5FE6D3CE5CDF}"/>
              </a:ext>
            </a:extLst>
          </p:cNvPr>
          <p:cNvSpPr txBox="1"/>
          <p:nvPr/>
        </p:nvSpPr>
        <p:spPr>
          <a:xfrm>
            <a:off x="1584119" y="3991018"/>
            <a:ext cx="96005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예를 들어 이미지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임계값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및 가장자리 감지에 사용됩니다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또한 이러한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블러링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기술은 일반적으로 노이즈를 줄이는 데 사용되며 저해상도 이미지에서 </a:t>
            </a:r>
            <a:endParaRPr lang="en-US" altLang="ko-KR" b="0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픽셀 효과를 줄이기 위해 적용할 수도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5589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평균화 필터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0599C-85BA-6BA3-1A09-BCB9AD83F2A5}"/>
              </a:ext>
            </a:extLst>
          </p:cNvPr>
          <p:cNvSpPr txBox="1"/>
          <p:nvPr/>
        </p:nvSpPr>
        <p:spPr>
          <a:xfrm>
            <a:off x="1294189" y="2629895"/>
            <a:ext cx="10306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아래 그림에서 왼쪽의 입력 이미지가 평균화 필터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박스 필터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로 처리된 것을 볼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여기서 모든 계수 값은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1/9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라는 동일한 값을 갖습니다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컨볼루션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연산자를 적용한 후 오른쪽에 출력 이미지를 생성했습니다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필터 크기가 커질수록 이미지가 더 흐려진다는 점을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알아두는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것이 좋습니다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25602" name="Picture 2" descr="평균화 필터">
            <a:extLst>
              <a:ext uri="{FF2B5EF4-FFF2-40B4-BE49-F238E27FC236}">
                <a16:creationId xmlns:a16="http://schemas.microsoft.com/office/drawing/2014/main" id="{5A71E282-860B-867F-6820-3ADF91A8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99" y="3553225"/>
            <a:ext cx="5182094" cy="31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464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평균화 필터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4760E-88EB-20AE-FD49-156E2CAD0944}"/>
              </a:ext>
            </a:extLst>
          </p:cNvPr>
          <p:cNvSpPr txBox="1"/>
          <p:nvPr/>
        </p:nvSpPr>
        <p:spPr>
          <a:xfrm>
            <a:off x="1413417" y="2682316"/>
            <a:ext cx="101726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OpenCV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에서 평균화를 수행하기 위해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cv2.blur()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및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cv2.boxFilter()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함수를 모두 사용합니다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필요한 인수는 두 가지 입니다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흐르게 처리하려는 이미지와 필터 크기입니다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필터 크기가 커질수록</a:t>
            </a:r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dirty="0" err="1">
                <a:solidFill>
                  <a:srgbClr val="313131"/>
                </a:solidFill>
                <a:latin typeface="Open Sans" panose="020B0606030504020204" pitchFamily="34" charset="0"/>
              </a:rPr>
              <a:t>출력이미지가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 더 흐려지는 것을 보여주기 위해 필터에 세 가지 다른 크기를 선택했습니다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필터 결과가 결합되어 함수와 함께 쌓입니다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-&gt; </a:t>
            </a:r>
            <a:r>
              <a:rPr lang="en-US" altLang="ko-KR" dirty="0" err="1">
                <a:solidFill>
                  <a:srgbClr val="313131"/>
                </a:solidFill>
                <a:latin typeface="Open Sans" panose="020B0606030504020204" pitchFamily="34" charset="0"/>
              </a:rPr>
              <a:t>np.hstack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() =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배열을 옆으로 결합하고 싶을 때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7385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6" y="1377264"/>
            <a:ext cx="111233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이미지 읽기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블러처리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보시다시피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출력 이미지가 상당히 흐릿합니다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   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그러나 여기에는 몇 가지 문제가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   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이미지를 매끄럽게 만들고 싶을 때 우리의 목표는 노이즈를 제거하는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1ABD58-46A3-C14B-BDDD-25A98D43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91347"/>
            <a:ext cx="5762625" cy="1266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A36B70-434A-8CB5-A48E-CD4DE5B3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675" y="2832411"/>
            <a:ext cx="4063546" cy="2341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FD9F03-BB93-207D-BB9E-DCD67EE5A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66" y="2866982"/>
            <a:ext cx="4481255" cy="1727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94DE1-B855-AA64-AAAE-914705470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93" y="4823777"/>
            <a:ext cx="4695825" cy="191452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37D50B6-9B8A-455B-8404-05A1AB0115B3}"/>
              </a:ext>
            </a:extLst>
          </p:cNvPr>
          <p:cNvSpPr/>
          <p:nvPr/>
        </p:nvSpPr>
        <p:spPr>
          <a:xfrm>
            <a:off x="5809785" y="3429000"/>
            <a:ext cx="1182030" cy="786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26F0DB1-A130-AE7F-F8D3-B113FA2390B2}"/>
              </a:ext>
            </a:extLst>
          </p:cNvPr>
          <p:cNvSpPr/>
          <p:nvPr/>
        </p:nvSpPr>
        <p:spPr>
          <a:xfrm>
            <a:off x="5538948" y="5618461"/>
            <a:ext cx="630882" cy="41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9437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가우시안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필터 적용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평균화 필터 외에도 이미지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블러링을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수행하기 위해 몇 가지 다른 공통 필터를 사용할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조금 더 복잡한 필터를 살펴보겠습니다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이미지 처리에서 가장 일반적으로 사용되는 커널이며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가우시안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필터라고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 필터를 생성하기 위해 유명한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가우시안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함수를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 함수는 이벤트가 평균값을 중심으로 발생할 확률을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또한 이 함수의 표준 편차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\((\sigma(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시그마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)) \)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는 이 분포의 폭을 제어합니다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 함수 값을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샘플링하여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가우시안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필터 행렬에 대한 계수를 얻습니다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다른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\((\sigma(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시그마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))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값의 효과는 다음 이미지에서 관찰할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EF9B2886-91E3-95F2-13D9-6365C73A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57" y="4307130"/>
            <a:ext cx="3621363" cy="227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077B0C66-06BB-A496-0799-3FBFC50D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34" y="4143515"/>
            <a:ext cx="3475463" cy="26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0060E0-A1C4-B3EC-33ED-80A443052B7C}"/>
              </a:ext>
            </a:extLst>
          </p:cNvPr>
          <p:cNvSpPr txBox="1"/>
          <p:nvPr/>
        </p:nvSpPr>
        <p:spPr>
          <a:xfrm>
            <a:off x="5386968" y="6488668"/>
            <a:ext cx="612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3D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로 보면 계수 값이 어떻게 생성되는지 더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명확해집니다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2645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가우시안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필터 적용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B9A50C9-169A-CADA-2181-4D10069A8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25" y="2645137"/>
            <a:ext cx="3557704" cy="296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128597-1801-7819-CB86-BC982C882288}"/>
              </a:ext>
            </a:extLst>
          </p:cNvPr>
          <p:cNvSpPr txBox="1"/>
          <p:nvPr/>
        </p:nvSpPr>
        <p:spPr>
          <a:xfrm>
            <a:off x="131026" y="6023320"/>
            <a:ext cx="7039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인수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\(\sigma _{x} \) – \(x \)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방향의 표준 편차 및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\(\sigma _{y} \) – \(y \)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방향의 표준 편차를 추가할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4ED040-0B74-B8CB-5FA2-DBF93D8A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545" y="1914866"/>
            <a:ext cx="5939883" cy="2161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68D625-C526-B484-845A-DEE24F57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148" y="4340169"/>
            <a:ext cx="7553325" cy="1619250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21F1FCB-B0EB-CB27-CC1C-E6BA4E57C719}"/>
              </a:ext>
            </a:extLst>
          </p:cNvPr>
          <p:cNvSpPr/>
          <p:nvPr/>
        </p:nvSpPr>
        <p:spPr>
          <a:xfrm>
            <a:off x="8046720" y="3936380"/>
            <a:ext cx="495114" cy="677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613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그러면 어떻게 해야 이미지 선명하게 하는가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94BE7-D64F-D5A6-3B05-78BA43520384}"/>
              </a:ext>
            </a:extLst>
          </p:cNvPr>
          <p:cNvSpPr txBox="1"/>
          <p:nvPr/>
        </p:nvSpPr>
        <p:spPr>
          <a:xfrm>
            <a:off x="1424569" y="2511026"/>
            <a:ext cx="10451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선명화 프로세스는 일반적으로 이미지의 가장자리를 향상시키는 데 사용됩니다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우리가 사용할 수 있는 많은 필터가 있지만 이미지를 선명하게 할 수 있는 필터는 아래 매트릭스에 표시되어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3B674609-B0A4-F0D4-0334-79A03BB6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99" y="3257717"/>
            <a:ext cx="1800202" cy="193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35C7F-B6C7-7295-6C4F-EEEAC9EAA54F}"/>
              </a:ext>
            </a:extLst>
          </p:cNvPr>
          <p:cNvSpPr txBox="1"/>
          <p:nvPr/>
        </p:nvSpPr>
        <p:spPr>
          <a:xfrm>
            <a:off x="1424569" y="5190626"/>
            <a:ext cx="1053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보시다시피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이 필터는 중앙에 양수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9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가 있는 반면 다른 모든 위치에는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-1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특정 필터의 경우 구현된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OpenCV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기능이 없습니다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따라서 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cv2.filter2D() 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임의의 필터로 이미지를 처리하는 기능을 사용할 것입니다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이 필터는 종종 컬러 </a:t>
            </a:r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이미지를 선명하게 하는데 사용됩니다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265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그러면 어떻게 해야 이미지 선명하게 하는가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?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0DF2B-DBB0-7258-8DFA-A70FAEF2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25" y="2624137"/>
            <a:ext cx="5153025" cy="1609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CB2610-080B-6FEA-B686-AFD0B6950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66" y="1838929"/>
            <a:ext cx="3698961" cy="24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5542" y="902953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레이크 와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웨어하우스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E9E38-6035-DFD3-B196-1B0738EF43FB}"/>
              </a:ext>
            </a:extLst>
          </p:cNvPr>
          <p:cNvSpPr txBox="1"/>
          <p:nvPr/>
        </p:nvSpPr>
        <p:spPr>
          <a:xfrm>
            <a:off x="696285" y="1606140"/>
            <a:ext cx="10947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데이터 레이크와 데이터 </a:t>
            </a:r>
            <a:r>
              <a:rPr lang="ko-KR" altLang="en-US" b="0" i="0" dirty="0" err="1">
                <a:solidFill>
                  <a:srgbClr val="151515"/>
                </a:solidFill>
                <a:effectLst/>
                <a:latin typeface="RedHatText"/>
              </a:rPr>
              <a:t>웨어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 하우스는 종종 혼동되지만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RedHatText"/>
              </a:rPr>
              <a:t>,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이 둘은 동일하지 않으며 그 목적도 다릅니다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RedHatText"/>
              </a:rPr>
              <a:t>. </a:t>
            </a:r>
          </a:p>
          <a:p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둘 다 </a:t>
            </a:r>
            <a:r>
              <a:rPr lang="ko-KR" altLang="en-US" b="0" i="0" u="none" strike="noStrike" dirty="0">
                <a:solidFill>
                  <a:srgbClr val="0066CC"/>
                </a:solidFill>
                <a:effectLst/>
                <a:latin typeface="RedHatText"/>
                <a:hlinkClick r:id="rId2"/>
              </a:rPr>
              <a:t>빅데이터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를 위한 데이터 스토리지 </a:t>
            </a:r>
            <a:r>
              <a:rPr lang="ko-KR" altLang="en-US" b="0" i="0" dirty="0" err="1">
                <a:solidFill>
                  <a:srgbClr val="151515"/>
                </a:solidFill>
                <a:effectLst/>
                <a:latin typeface="RedHatText"/>
              </a:rPr>
              <a:t>리포지토리라는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 것만이 유일한 유사점입니다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RedHatText"/>
              </a:rPr>
              <a:t>.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87DD4-A5C8-B82F-D2BC-4F348A39FE0B}"/>
              </a:ext>
            </a:extLst>
          </p:cNvPr>
          <p:cNvSpPr txBox="1"/>
          <p:nvPr/>
        </p:nvSpPr>
        <p:spPr>
          <a:xfrm>
            <a:off x="696284" y="2520269"/>
            <a:ext cx="9781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데이터 레이크는 현재 정의된 용도가 없는 비정형 원시 데이터를 저장합니다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RedHatText"/>
              </a:rPr>
              <a:t>. 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65570-B35A-4255-DBFC-190380C5A401}"/>
              </a:ext>
            </a:extLst>
          </p:cNvPr>
          <p:cNvSpPr txBox="1"/>
          <p:nvPr/>
        </p:nvSpPr>
        <p:spPr>
          <a:xfrm>
            <a:off x="696284" y="3157399"/>
            <a:ext cx="11409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데이터는 데이터 </a:t>
            </a:r>
            <a:r>
              <a:rPr lang="ko-KR" altLang="en-US" i="0" dirty="0" err="1">
                <a:solidFill>
                  <a:srgbClr val="151515"/>
                </a:solidFill>
                <a:effectLst/>
                <a:latin typeface="RedHatText"/>
              </a:rPr>
              <a:t>웨어하우스에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 저장하기 전에 처리되어야 합니다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RedHatText"/>
              </a:rPr>
              <a:t>. 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이때 데이터 </a:t>
            </a:r>
            <a:r>
              <a:rPr lang="ko-KR" altLang="en-US" i="0" dirty="0" err="1">
                <a:solidFill>
                  <a:srgbClr val="151515"/>
                </a:solidFill>
                <a:effectLst/>
                <a:latin typeface="RedHatText"/>
              </a:rPr>
              <a:t>웨어하우스에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 어떤 데이터를 포함할지 결정하게 되는데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RedHatText"/>
              </a:rPr>
              <a:t>, 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이를 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RedHatText"/>
              </a:rPr>
              <a:t>"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쓰기 스키마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RedHatText"/>
              </a:rPr>
              <a:t>(</a:t>
            </a:r>
            <a:r>
              <a:rPr lang="en" altLang="ko-Kore-KR" i="0" dirty="0">
                <a:solidFill>
                  <a:srgbClr val="151515"/>
                </a:solidFill>
                <a:effectLst/>
                <a:latin typeface="RedHatText"/>
              </a:rPr>
              <a:t>schema on write)"</a:t>
            </a:r>
            <a:r>
              <a:rPr lang="ko-KR" altLang="en-US" i="0" dirty="0" err="1">
                <a:solidFill>
                  <a:srgbClr val="151515"/>
                </a:solidFill>
                <a:effectLst/>
                <a:latin typeface="RedHatText"/>
              </a:rPr>
              <a:t>라고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 합니다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RedHatText"/>
              </a:rPr>
              <a:t>. </a:t>
            </a:r>
          </a:p>
          <a:p>
            <a:pPr algn="l"/>
            <a:endParaRPr lang="en-US" altLang="ko-KR" i="0" dirty="0">
              <a:solidFill>
                <a:srgbClr val="151515"/>
              </a:solidFill>
              <a:effectLst/>
              <a:latin typeface="RedHatText"/>
            </a:endParaRPr>
          </a:p>
          <a:p>
            <a:pPr algn="l"/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데이터를 데이터 </a:t>
            </a:r>
            <a:r>
              <a:rPr lang="ko-KR" altLang="en-US" i="0" dirty="0" err="1">
                <a:solidFill>
                  <a:srgbClr val="151515"/>
                </a:solidFill>
                <a:effectLst/>
                <a:latin typeface="RedHatText"/>
              </a:rPr>
              <a:t>웨어하우스에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 저장하기 전에 데이터를 정제하는 프로세스는 시간이 오래 걸리고 어려울 수 있으며 몇 개월 또는 몇 </a:t>
            </a:r>
            <a:r>
              <a:rPr lang="ko-KR" altLang="en-US" i="0" dirty="0" err="1">
                <a:solidFill>
                  <a:srgbClr val="151515"/>
                </a:solidFill>
                <a:effectLst/>
                <a:latin typeface="RedHatText"/>
              </a:rPr>
              <a:t>년씩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 걸리는 경우도 있으므로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RedHatText"/>
              </a:rPr>
              <a:t>, 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즉시 데이터를 수집할 수 없습니다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RedHatText"/>
              </a:rPr>
              <a:t>. </a:t>
            </a:r>
          </a:p>
          <a:p>
            <a:pPr algn="l"/>
            <a:endParaRPr lang="en-US" altLang="ko-KR" dirty="0">
              <a:solidFill>
                <a:srgbClr val="151515"/>
              </a:solidFill>
              <a:latin typeface="RedHatText"/>
            </a:endParaRPr>
          </a:p>
          <a:p>
            <a:pPr algn="l"/>
            <a:r>
              <a:rPr lang="ko-KR" altLang="en-US" i="0" dirty="0">
                <a:solidFill>
                  <a:srgbClr val="151515"/>
                </a:solidFill>
                <a:effectLst/>
                <a:latin typeface="RedHatText"/>
              </a:rPr>
              <a:t>데이터 레이크를 활용하면 즉시 데이터를 수집하여 향후 해당 데이터를 어디에 사용할지 파악할 수 있습니다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RedHatTex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4073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샤프닝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필터 버전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–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멕시칸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햇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또는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라플라시안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필터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5BE204-FDF1-974A-2577-87A71617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5" y="2421760"/>
            <a:ext cx="7620000" cy="2809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9EA9B7-868A-35DB-779D-1EB6E1603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799" y="2421761"/>
            <a:ext cx="4117674" cy="2809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3A34D1-EBA2-8C15-AFA9-22F4D04E2D70}"/>
              </a:ext>
            </a:extLst>
          </p:cNvPr>
          <p:cNvSpPr txBox="1"/>
          <p:nvPr/>
        </p:nvSpPr>
        <p:spPr>
          <a:xfrm>
            <a:off x="107246" y="5411708"/>
            <a:ext cx="7619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출력 이미지가 이미지의 가장자리를 보존했음을 알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5334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기본적인 이미지 처리 기술을 이용한 이미지 선명하게 해보기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Custom filter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만들기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우리가 이미 본 것처럼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OpenCV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 cv2.filter2D()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임의의 필터로 이미지를 처리하는 기능을 제공합니다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 &gt;&gt; 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계수 필터 값을 설정하여 다양한 종류의 필터링을 수행할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10DC67-44B7-8A7D-47F5-E97ED299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3060523"/>
            <a:ext cx="5400675" cy="1323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93EECA-B548-EF9C-6AF1-3AF44277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914" y="3060523"/>
            <a:ext cx="4146201" cy="2784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08CFF0-0640-8199-A5DA-5ED9576E98E1}"/>
              </a:ext>
            </a:extLst>
          </p:cNvPr>
          <p:cNvSpPr txBox="1"/>
          <p:nvPr/>
        </p:nvSpPr>
        <p:spPr>
          <a:xfrm>
            <a:off x="1000124" y="4719495"/>
            <a:ext cx="61242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필터의 인수가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-1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이라는 사실은 흥미롭습니다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인수는 출력 이미지가 입력 이미지와 동일한 깊이임을 나타냅니다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즉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필터로 회색 이미지를 처리한 경우 출력은 하나의 채널이 있는 회색 이미지가 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반면에 입력이 컬러 이미지이면 출력도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채널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(BGR)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의 컬러 이미지가 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1688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Instagram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같은 필터 만들기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algn="l"/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- 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세피아 효과 필터 </a:t>
            </a:r>
            <a:endParaRPr lang="en-US" altLang="ko-KR" b="0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62F60-B512-4A62-94F5-E8D0F1077A39}"/>
              </a:ext>
            </a:extLst>
          </p:cNvPr>
          <p:cNvSpPr txBox="1"/>
          <p:nvPr/>
        </p:nvSpPr>
        <p:spPr>
          <a:xfrm>
            <a:off x="1323621" y="2368138"/>
            <a:ext cx="10638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약간 다른 이미지 처리를 사용하여 매우 흥미로운 필터링 효과를 만들 수도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여기서는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컨볼루션을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적용하지 않고 색상 변환을 수행하고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61910-2214-32C6-E5A2-D144EAB75BBA}"/>
              </a:ext>
            </a:extLst>
          </p:cNvPr>
          <p:cNvSpPr txBox="1"/>
          <p:nvPr/>
        </p:nvSpPr>
        <p:spPr>
          <a:xfrm>
            <a:off x="1323621" y="3304949"/>
            <a:ext cx="10638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세피아 효과를 만드는 프로세스에는 다음 단계가 포함됩니다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먼저 채널을 분할합니다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빨강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녹색 및 파랑 채널에는 특정 계수가 곱해지고 빨강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녹색 및 파랑에 대한 새로운 값이 만들어집니다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이를 처리한 후 빨간색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녹색 및 파란색에 대한 새 채널을 얻었습니다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작업이 완료되면 채널을 새로운 빨간색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새로운 녹색 및 새로운 파란색으로 다시 병합하여 최종 출력 이미지를 만듭니다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마지막으로 이미지를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플롯하면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우리가 만든 세피아 효과를 볼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504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Instagram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같은 필터 만들기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algn="l"/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- 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세피아 효과 필터 </a:t>
            </a:r>
            <a:endParaRPr lang="en-US" altLang="ko-KR" b="0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37403FF7-78B9-CF3F-F920-A63B3987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565" y="2277259"/>
            <a:ext cx="2552288" cy="25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52E08-7E44-0E69-62EB-68F022AC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36" y="2300593"/>
            <a:ext cx="5005564" cy="2216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0CDAE1-6015-C1B7-75CE-F0103C0AA4E6}"/>
              </a:ext>
            </a:extLst>
          </p:cNvPr>
          <p:cNvSpPr txBox="1"/>
          <p:nvPr/>
        </p:nvSpPr>
        <p:spPr>
          <a:xfrm>
            <a:off x="6593565" y="4880571"/>
            <a:ext cx="612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F477E"/>
                </a:solidFill>
                <a:effectLst/>
                <a:latin typeface="-apple-system"/>
              </a:rPr>
              <a:t>cv2.transform(</a:t>
            </a:r>
            <a:r>
              <a:rPr lang="en-US" altLang="ko-KR" b="1" i="0" dirty="0" err="1">
                <a:solidFill>
                  <a:srgbClr val="0F477E"/>
                </a:solidFill>
                <a:effectLst/>
                <a:latin typeface="-apple-system"/>
              </a:rPr>
              <a:t>src</a:t>
            </a:r>
            <a:r>
              <a:rPr lang="en-US" altLang="ko-KR" b="1" i="0" dirty="0">
                <a:solidFill>
                  <a:srgbClr val="0F477E"/>
                </a:solidFill>
                <a:effectLst/>
                <a:latin typeface="-apple-system"/>
              </a:rPr>
              <a:t>, </a:t>
            </a:r>
            <a:r>
              <a:rPr lang="en-US" altLang="ko-KR" b="1" i="0" dirty="0" err="1">
                <a:solidFill>
                  <a:srgbClr val="0F477E"/>
                </a:solidFill>
                <a:effectLst/>
                <a:latin typeface="-apple-system"/>
              </a:rPr>
              <a:t>dst</a:t>
            </a:r>
            <a:r>
              <a:rPr lang="en-US" altLang="ko-KR" b="1" i="0" dirty="0">
                <a:solidFill>
                  <a:srgbClr val="0F477E"/>
                </a:solidFill>
                <a:effectLst/>
                <a:latin typeface="-apple-system"/>
              </a:rPr>
              <a:t>, M)</a:t>
            </a:r>
            <a:endParaRPr lang="ko-KR" altLang="en-US" b="0" i="0" dirty="0">
              <a:solidFill>
                <a:srgbClr val="0F477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F477E"/>
                </a:solidFill>
                <a:effectLst/>
                <a:latin typeface="-apple-system"/>
              </a:rPr>
              <a:t>src</a:t>
            </a:r>
            <a:r>
              <a:rPr lang="en-US" altLang="ko-KR" b="0" i="0" dirty="0">
                <a:solidFill>
                  <a:srgbClr val="0F477E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0F477E"/>
                </a:solidFill>
                <a:effectLst/>
                <a:latin typeface="-apple-system"/>
              </a:rPr>
              <a:t>입력 영상의 점의 좌표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F477E"/>
                </a:solidFill>
                <a:effectLst/>
                <a:latin typeface="-apple-system"/>
              </a:rPr>
              <a:t>dst</a:t>
            </a:r>
            <a:r>
              <a:rPr lang="en-US" altLang="ko-KR" b="0" i="0" dirty="0">
                <a:solidFill>
                  <a:srgbClr val="0F477E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0F477E"/>
                </a:solidFill>
                <a:effectLst/>
                <a:latin typeface="-apple-system"/>
              </a:rPr>
              <a:t>변환된 점의 좌표를 담을 결과 영상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F477E"/>
                </a:solidFill>
                <a:effectLst/>
                <a:latin typeface="-apple-system"/>
              </a:rPr>
              <a:t>M: </a:t>
            </a:r>
            <a:r>
              <a:rPr lang="ko-KR" altLang="en-US" b="0" i="0" dirty="0" err="1">
                <a:solidFill>
                  <a:srgbClr val="0F477E"/>
                </a:solidFill>
                <a:effectLst/>
                <a:latin typeface="-apple-system"/>
              </a:rPr>
              <a:t>어파인</a:t>
            </a:r>
            <a:r>
              <a:rPr lang="ko-KR" altLang="en-US" b="0" i="0" dirty="0">
                <a:solidFill>
                  <a:srgbClr val="0F477E"/>
                </a:solidFill>
                <a:effectLst/>
                <a:latin typeface="-apple-system"/>
              </a:rPr>
              <a:t> 변환 행렬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EF0658-B64E-577E-0B56-DFAEB2C52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147" y="4557407"/>
            <a:ext cx="3121742" cy="2152791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AA35F11C-5D88-5BEC-E00E-42F3074D3795}"/>
              </a:ext>
            </a:extLst>
          </p:cNvPr>
          <p:cNvSpPr/>
          <p:nvPr/>
        </p:nvSpPr>
        <p:spPr>
          <a:xfrm>
            <a:off x="5652178" y="4094563"/>
            <a:ext cx="533533" cy="72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557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엠보스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효과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1D3FF-5139-7397-C4D7-4027B97F6E0D}"/>
              </a:ext>
            </a:extLst>
          </p:cNvPr>
          <p:cNvSpPr txBox="1"/>
          <p:nvPr/>
        </p:nvSpPr>
        <p:spPr>
          <a:xfrm>
            <a:off x="939798" y="1787014"/>
            <a:ext cx="109361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필터의 방향에 따라 사용할 수 있는 여러 필터가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필터의 수직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수평 또는 대각선 버전을 가질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우리의 경우 수직 이미지를 사용하고 일단 이미지를 필터링하면 매우 낮은 차이를 얻게 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즉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출력 이미지가 다소 검은색이 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따라서 각 픽셀에 상수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128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을 추가하고 결과 이미지를 회색으로 얻습니다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A8F8586E-DD12-9553-85DE-30D35CBA0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7" y="3199518"/>
            <a:ext cx="29622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DCC5B4-0C89-5A98-F0E7-716336B5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254" y="3397093"/>
            <a:ext cx="4362450" cy="25485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0C1639-130C-917D-D8D4-1F827AB9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000" y="3397093"/>
            <a:ext cx="3549473" cy="22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26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이미지 처리에서 팽창과 침식이란 무엇인가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?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endParaRPr lang="en-US" altLang="ko-KR" b="0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A1698-A545-FE36-74AC-C8FACD012B3A}"/>
              </a:ext>
            </a:extLst>
          </p:cNvPr>
          <p:cNvSpPr txBox="1"/>
          <p:nvPr/>
        </p:nvSpPr>
        <p:spPr>
          <a:xfrm>
            <a:off x="1222021" y="2091139"/>
            <a:ext cx="105297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이미지의 형태학적 변환은 팽창과 침식이라는 두 가지 기본 작업으로 구성됩니다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팽창은 정확히 들리는 그대로입니다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주어진 이미지에서 물체의 밝은 픽셀을 추가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확장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한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01EDF3CB-B564-FFD5-9D08-E9E26FD9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63" y="2805014"/>
            <a:ext cx="97536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376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그러면 어떻게 이미지를 확장하거나 확대할 수 있을까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16369-59A4-D068-5251-BE89BA9E71D8}"/>
              </a:ext>
            </a:extLst>
          </p:cNvPr>
          <p:cNvSpPr txBox="1"/>
          <p:nvPr/>
        </p:nvSpPr>
        <p:spPr>
          <a:xfrm>
            <a:off x="1185419" y="2091139"/>
            <a:ext cx="10569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커널을 사용하여 입력 이미지에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컨볼루션을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수행하기만 하면 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커널은 어떤 모양이든 될 수 있지만 일반적으로 정사각형입니다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107EE-1848-C616-6532-0D82EF7D9169}"/>
              </a:ext>
            </a:extLst>
          </p:cNvPr>
          <p:cNvSpPr txBox="1"/>
          <p:nvPr/>
        </p:nvSpPr>
        <p:spPr>
          <a:xfrm>
            <a:off x="1185419" y="2897553"/>
            <a:ext cx="104755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입력 이미지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왼쪽 이미지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와 커널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가운데 이미지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다음 단계는 팽창을 수행하는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커널 의 각 위치에 대한 </a:t>
            </a:r>
            <a:r>
              <a:rPr lang="ko-KR" altLang="en-US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로컬 최대값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을 계산하기 위해 커널을 가져와 전체 이미지에서 실행할 것 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로컬 최대값은 출력 이미지에 저장할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따라서 확장 과정은 이미지와 커널 사이의 현재 겹침의 로컬 최대값을 찾는 것으로 볼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이미지와의 겹침은 커널에 흰색 픽셀이 있는 픽셀 집합으로 정의됩니다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우리가 무시하는 커널의 검은색 픽셀과 이미지 픽셀의 겹침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pic>
        <p:nvPicPr>
          <p:cNvPr id="39940" name="Picture 4" descr="팽창 openCV">
            <a:extLst>
              <a:ext uri="{FF2B5EF4-FFF2-40B4-BE49-F238E27FC236}">
                <a16:creationId xmlns:a16="http://schemas.microsoft.com/office/drawing/2014/main" id="{E2959A0E-A8E3-2555-755E-28469638F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6" y="4534964"/>
            <a:ext cx="55340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786DD3-2764-9FDC-BD27-BBA3E3B65906}"/>
              </a:ext>
            </a:extLst>
          </p:cNvPr>
          <p:cNvSpPr txBox="1"/>
          <p:nvPr/>
        </p:nvSpPr>
        <p:spPr>
          <a:xfrm>
            <a:off x="5860576" y="4420182"/>
            <a:ext cx="6122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GIF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애니메이션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오른쪽 이미지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에서 확장 결과를 볼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예에서는 이진 이미지를 사용하므로 흰색 영역은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이고 검정색 영역은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7213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침식이란 무엇인가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CFB12-E94F-4571-A3DA-CFE9737C55AA}"/>
              </a:ext>
            </a:extLst>
          </p:cNvPr>
          <p:cNvSpPr txBox="1"/>
          <p:nvPr/>
        </p:nvSpPr>
        <p:spPr>
          <a:xfrm>
            <a:off x="1383383" y="2091139"/>
            <a:ext cx="104661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확장 외에도 침식이라고 하는 보완 작업도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작업은 확장의 완전한 반전입니다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커널은 이미지를 스캔하고 커널과 이미지 픽셀 사이의 겹치는 간격을 찾습니다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그러나 확장과는 달리 여기서는 </a:t>
            </a:r>
            <a:r>
              <a:rPr lang="ko-KR" altLang="en-US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로컬 최소값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을 계산합니다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즉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커널의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이미지의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과만 겹치는 경우에만 결과가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흰색 픽셀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반면에 다른 모든 경우에는 로컬 최소값이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검은색 픽셀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커널로 원본 이미지를 처리하면 흰색 영역이 축소됩니다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침식 과정은 다음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GIF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애니메이션에 설명되어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49E6B3BD-709E-2AE3-6794-D58FA5A9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25" y="4122464"/>
            <a:ext cx="55435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2723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 python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확장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,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침식 실험 예시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49C3D-F352-B937-461C-D9C34A39CE50}"/>
              </a:ext>
            </a:extLst>
          </p:cNvPr>
          <p:cNvSpPr txBox="1"/>
          <p:nvPr/>
        </p:nvSpPr>
        <p:spPr>
          <a:xfrm>
            <a:off x="1326823" y="2091139"/>
            <a:ext cx="10145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OpenCV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에서 이것을 어떻게 구현할 수 있는지 봅시다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두 단계가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우선 이미지를 가져와야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그런 다음 커널을 정의해야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첫 번째 단계로 입력 이미지를 로드하고 이진 이미지를 만들기 위해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임계값을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지정해야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0A513-C9D1-07F4-0689-151084ED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04" y="3140044"/>
            <a:ext cx="6659923" cy="3380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08AC5B-7A2F-5007-AE87-331FC9CF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76" y="3099486"/>
            <a:ext cx="4721697" cy="23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31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 python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확장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,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침식 실험 예시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49C3D-F352-B937-461C-D9C34A39CE50}"/>
              </a:ext>
            </a:extLst>
          </p:cNvPr>
          <p:cNvSpPr txBox="1"/>
          <p:nvPr/>
        </p:nvSpPr>
        <p:spPr>
          <a:xfrm>
            <a:off x="1326823" y="2091139"/>
            <a:ext cx="10145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OpenCV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에서 이것을 어떻게 구현할 수 있는지 봅시다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두 단계가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우선 이미지를 가져와야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그런 다음 커널을 정의해야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첫 번째 단계로 입력 이미지를 로드하고 이진 이미지를 만들기 위해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임계값을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지정해야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08AC5B-7A2F-5007-AE87-331FC9CF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" y="3148001"/>
            <a:ext cx="5343525" cy="2714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C5CB6-FC6F-F40E-40CC-9A2950A797B5}"/>
              </a:ext>
            </a:extLst>
          </p:cNvPr>
          <p:cNvSpPr txBox="1"/>
          <p:nvPr/>
        </p:nvSpPr>
        <p:spPr>
          <a:xfrm>
            <a:off x="5555532" y="3520366"/>
            <a:ext cx="6122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흰색에 가까운 색상은 검은색으로 변하고 회색과 검은색 부분은 흰색으로 변하는 것을 확인할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17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604252" y="921265"/>
            <a:ext cx="2983493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분석 프로세스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-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문제정의</a:t>
            </a:r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CDC15925-AD3F-B144-D3DF-0FCE3BB12C13}"/>
              </a:ext>
            </a:extLst>
          </p:cNvPr>
          <p:cNvSpPr/>
          <p:nvPr/>
        </p:nvSpPr>
        <p:spPr>
          <a:xfrm>
            <a:off x="192947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문제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6" name="오각형[P] 5">
            <a:extLst>
              <a:ext uri="{FF2B5EF4-FFF2-40B4-BE49-F238E27FC236}">
                <a16:creationId xmlns:a16="http://schemas.microsoft.com/office/drawing/2014/main" id="{20FBDBCA-DA2A-56FA-C21A-33894BB81EFD}"/>
              </a:ext>
            </a:extLst>
          </p:cNvPr>
          <p:cNvSpPr/>
          <p:nvPr/>
        </p:nvSpPr>
        <p:spPr>
          <a:xfrm>
            <a:off x="2610374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수집</a:t>
            </a:r>
            <a:endParaRPr kumimoji="1" lang="ko-Kore-KR" altLang="en-US" dirty="0"/>
          </a:p>
        </p:txBody>
      </p:sp>
      <p:sp>
        <p:nvSpPr>
          <p:cNvPr id="7" name="오각형[P] 6">
            <a:extLst>
              <a:ext uri="{FF2B5EF4-FFF2-40B4-BE49-F238E27FC236}">
                <a16:creationId xmlns:a16="http://schemas.microsoft.com/office/drawing/2014/main" id="{64399FB6-02C8-4B74-A6E7-54083210B84B}"/>
              </a:ext>
            </a:extLst>
          </p:cNvPr>
          <p:cNvSpPr/>
          <p:nvPr/>
        </p:nvSpPr>
        <p:spPr>
          <a:xfrm>
            <a:off x="5027801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35BF37D7-F563-1D57-C954-4ED9D3563128}"/>
              </a:ext>
            </a:extLst>
          </p:cNvPr>
          <p:cNvSpPr/>
          <p:nvPr/>
        </p:nvSpPr>
        <p:spPr>
          <a:xfrm>
            <a:off x="7445228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모델링</a:t>
            </a:r>
          </a:p>
        </p:txBody>
      </p:sp>
      <p:sp>
        <p:nvSpPr>
          <p:cNvPr id="9" name="오각형[P] 8">
            <a:extLst>
              <a:ext uri="{FF2B5EF4-FFF2-40B4-BE49-F238E27FC236}">
                <a16:creationId xmlns:a16="http://schemas.microsoft.com/office/drawing/2014/main" id="{1D0A404A-0E79-AA91-45CF-B7DE6ABE423F}"/>
              </a:ext>
            </a:extLst>
          </p:cNvPr>
          <p:cNvSpPr/>
          <p:nvPr/>
        </p:nvSpPr>
        <p:spPr>
          <a:xfrm>
            <a:off x="9862655" y="1776368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해석</a:t>
            </a:r>
            <a:r>
              <a:rPr kumimoji="1" lang="ko-KR" altLang="en-US" dirty="0"/>
              <a:t> 및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시각화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EDD867-254A-5FB3-0DC5-C71CA6765074}"/>
              </a:ext>
            </a:extLst>
          </p:cNvPr>
          <p:cNvSpPr txBox="1"/>
          <p:nvPr/>
        </p:nvSpPr>
        <p:spPr>
          <a:xfrm>
            <a:off x="5078734" y="2776756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kumimoji="1" lang="ko-Kore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분석 프로세스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F113D-C0DE-F40A-9E1D-05BDC8A248C6}"/>
              </a:ext>
            </a:extLst>
          </p:cNvPr>
          <p:cNvSpPr txBox="1"/>
          <p:nvPr/>
        </p:nvSpPr>
        <p:spPr>
          <a:xfrm>
            <a:off x="831907" y="3429000"/>
            <a:ext cx="10528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문제 정의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데이터 분석 프로세스에서 가장 중요한 단계이자 어려운 단계 문제가 제대로 설정되지 않는다면 다시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  처음부터 진행하므로 시간적 손실 발생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분석의 대상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분석 목적 설정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정의된 문제를 해결하기 위한 구체적인 계획이 수립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문제를 정의할 분야에 대한 비즈니스 지식이 필요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모든 사람들이 명료하게 이해할 수 있도록 구체적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C45C95-A096-9DC8-F8B1-7FF580683A71}"/>
              </a:ext>
            </a:extLst>
          </p:cNvPr>
          <p:cNvSpPr/>
          <p:nvPr/>
        </p:nvSpPr>
        <p:spPr>
          <a:xfrm>
            <a:off x="83890" y="1694575"/>
            <a:ext cx="2390862" cy="1082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D10A93-CF8F-6E58-6927-6EA90BCDE224}"/>
              </a:ext>
            </a:extLst>
          </p:cNvPr>
          <p:cNvSpPr/>
          <p:nvPr/>
        </p:nvSpPr>
        <p:spPr>
          <a:xfrm>
            <a:off x="0" y="1591811"/>
            <a:ext cx="201336" cy="184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1798518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 python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확장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,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침식 실험 예시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72D6-102B-4538-45CB-041266306751}"/>
              </a:ext>
            </a:extLst>
          </p:cNvPr>
          <p:cNvSpPr txBox="1"/>
          <p:nvPr/>
        </p:nvSpPr>
        <p:spPr>
          <a:xfrm>
            <a:off x="1223128" y="2091139"/>
            <a:ext cx="10607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이제 확장된 이미지를 만들고 이를 위해 함수를 사용합니다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cv2.dilate()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함수에 대한 입력은 마스크 이미지와 커널입니다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여기서 우리는 커널을 픽셀 크기가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3x3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작은 정사각형으로 정의 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이 이미지의 행렬의 유형은 부호 없는 정수여야 합니다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(unit8)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E9E7CE-4766-596A-FF94-65CEC480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2" y="3082013"/>
            <a:ext cx="4410075" cy="2505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42AA5D-AEED-8C89-A421-9613B245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70" y="3014469"/>
            <a:ext cx="5219700" cy="1866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0DCC7D-CE3A-F61A-3713-620031713E45}"/>
              </a:ext>
            </a:extLst>
          </p:cNvPr>
          <p:cNvSpPr txBox="1"/>
          <p:nvPr/>
        </p:nvSpPr>
        <p:spPr>
          <a:xfrm>
            <a:off x="5364590" y="4857710"/>
            <a:ext cx="6122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팽창 결과를 얻었고 흰색 영역이 확장된 것을 볼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확장된 이미지에서 이 작은 검은색 점들이 축소되었습니다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4197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 python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확장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,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침식 실험 예시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6E3FB-E9D7-6A2D-FC2A-CB9C819B6F94}"/>
              </a:ext>
            </a:extLst>
          </p:cNvPr>
          <p:cNvSpPr txBox="1"/>
          <p:nvPr/>
        </p:nvSpPr>
        <p:spPr>
          <a:xfrm>
            <a:off x="1298542" y="2068372"/>
            <a:ext cx="10513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팽창을 두 번 이상 적용할 수 있는지 물어보셨을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예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가능합니다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이를 위해 반복 횟수라는 매개 변수를 사용할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예를 들어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매개변수를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으로 설정할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이는 확장 프로세스가 연속적으로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번 반복됨을 의미합니다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결과 이미지에서 훨씬 더 많은 검은색 영역이 이미지에서 사라진 반면 흰색 영역은 확장된 것을 볼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895264-2AEF-18F9-A944-9314C775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" y="3478743"/>
            <a:ext cx="4904883" cy="20019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D6F26A-8425-6F35-4EBF-2878DE41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765" y="3238108"/>
            <a:ext cx="5057775" cy="1971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EC5150-AC4E-1E6A-62E8-1EF7A948EB6F}"/>
              </a:ext>
            </a:extLst>
          </p:cNvPr>
          <p:cNvSpPr txBox="1"/>
          <p:nvPr/>
        </p:nvSpPr>
        <p:spPr>
          <a:xfrm>
            <a:off x="5839765" y="5157570"/>
            <a:ext cx="6122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흰색 영역의 확대를 높이려면 더 큰 커널을 사용할 수 있다는 점을 기억하는 것이 좋습니다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예를 들어 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5x5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 크기의 커널을 사용하면 확장된 이미지에서 흰색 영역이 훨씬 더 </a:t>
            </a:r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확장됩니다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4106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 python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확장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,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침식 실험 예시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6E3FB-E9D7-6A2D-FC2A-CB9C819B6F94}"/>
              </a:ext>
            </a:extLst>
          </p:cNvPr>
          <p:cNvSpPr txBox="1"/>
          <p:nvPr/>
        </p:nvSpPr>
        <p:spPr>
          <a:xfrm>
            <a:off x="1298542" y="2068372"/>
            <a:ext cx="10513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비슷한 방식으로 함수를 사용하여 침식 연산을 적용합니다</a:t>
            </a:r>
            <a:r>
              <a:rPr lang="en-US" altLang="ko-KR" dirty="0"/>
              <a:t>. Cv2.erode() </a:t>
            </a:r>
            <a:r>
              <a:rPr lang="ko-KR" altLang="en-US" dirty="0"/>
              <a:t>이 함수는 함수와 동일한 </a:t>
            </a:r>
            <a:endParaRPr lang="en-US" altLang="ko-KR" dirty="0"/>
          </a:p>
          <a:p>
            <a:r>
              <a:rPr lang="ko-KR" altLang="en-US" dirty="0"/>
              <a:t>매개변수를 </a:t>
            </a:r>
            <a:r>
              <a:rPr lang="en-US" altLang="ko-KR" dirty="0"/>
              <a:t>cv2.dilate() </a:t>
            </a:r>
            <a:r>
              <a:rPr lang="ko-KR" altLang="en-US" dirty="0"/>
              <a:t>가집니다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9644D6-333E-6DA2-C3B7-150AE8FF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42" y="2714703"/>
            <a:ext cx="4705350" cy="2552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3AC548-4FD5-7DB9-CCA4-FDC611D1F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03" y="2687385"/>
            <a:ext cx="2964239" cy="2608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0F7B3-6B9C-1628-9DB3-FB32B977C725}"/>
              </a:ext>
            </a:extLst>
          </p:cNvPr>
          <p:cNvSpPr txBox="1"/>
          <p:nvPr/>
        </p:nvSpPr>
        <p:spPr>
          <a:xfrm>
            <a:off x="6264603" y="5411708"/>
            <a:ext cx="6122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검은 부분이 늘어난 것을 확인할 수 있습니다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E9BF4-6E27-5182-CBA9-8DB9B81C6E86}"/>
              </a:ext>
            </a:extLst>
          </p:cNvPr>
          <p:cNvSpPr txBox="1"/>
          <p:nvPr/>
        </p:nvSpPr>
        <p:spPr>
          <a:xfrm>
            <a:off x="1449371" y="6230274"/>
            <a:ext cx="619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*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침식에서 값이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인 커널을 사용했다는 점에 유의하십시오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9642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 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개폐란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EABB7-91E5-8E13-8428-95D4AB985D31}"/>
              </a:ext>
            </a:extLst>
          </p:cNvPr>
          <p:cNvSpPr txBox="1"/>
          <p:nvPr/>
        </p:nvSpPr>
        <p:spPr>
          <a:xfrm>
            <a:off x="1270261" y="2163699"/>
            <a:ext cx="106922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팽창 및 침식과 밀접한 관련이 있는 또 다른 연산자는 열림이라고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실제로 침식과 확장으로 구성된 작업입니다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cv2.morphologyEx()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라는 함수를 사용합니다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함수는 여러 작업에 사용 할 수 있으므로 사용하려는 </a:t>
            </a:r>
            <a:endParaRPr lang="en-US" altLang="ko-KR" b="0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작업을 지정하는 매개 변수를 추가해야 합니다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즉 팽창 먼저 적용 후 침식을 적용합니다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.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DA7F9A-56EC-419A-7274-5BD5EF3F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3781131"/>
            <a:ext cx="4084751" cy="2857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D6F043-1985-D2F4-4DBE-C32102A4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61" y="3752938"/>
            <a:ext cx="49530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138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39125" y="1377264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형태학적 변환 팽창 과 침식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Morphological gradient and Top hat operations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형태학적 기울기 및 상단 모자 작업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BC86E-543C-4995-405F-8FCCBCC1FEDA}"/>
              </a:ext>
            </a:extLst>
          </p:cNvPr>
          <p:cNvSpPr txBox="1"/>
          <p:nvPr/>
        </p:nvSpPr>
        <p:spPr>
          <a:xfrm>
            <a:off x="1175994" y="2091139"/>
            <a:ext cx="1059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이제 두 가지 추가 작업을 살펴보겠습니다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첫 번째는 형태학적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그래디언트라고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이미지의 팽창과 침식의 차이입니다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두 번째는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탑햇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(Top hat)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으로 이미지와 이미지의 개방감의 차이다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201897-65E8-03DA-A267-A4AB2ECA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0" y="2941065"/>
            <a:ext cx="6096000" cy="3219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57DCDC-2A03-4004-12D5-7E39F6B5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42" y="2783902"/>
            <a:ext cx="51244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17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다양한 이미지 처리 방법을 통한 자동차 차량 번호판 박스 표시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DE7410-28AF-A18C-F959-E4DA1570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77" y="2250452"/>
            <a:ext cx="4757103" cy="4169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B03C1B-BB4B-41A7-5801-18725BE9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30874"/>
            <a:ext cx="4980623" cy="4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386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얼굴을 정렬하는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24022-AC54-F1DD-C5B4-C8C62E60377A}"/>
              </a:ext>
            </a:extLst>
          </p:cNvPr>
          <p:cNvSpPr txBox="1"/>
          <p:nvPr/>
        </p:nvSpPr>
        <p:spPr>
          <a:xfrm>
            <a:off x="1261913" y="2243865"/>
            <a:ext cx="103710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얼굴 정렬은 입력 이미지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( </a:t>
            </a:r>
            <a:r>
              <a:rPr lang="ko-KR" altLang="en-US" b="1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입력 좌표계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의 서로 다른 점 집합을 하나의 좌표계로 변환하는 프로세스로 실현할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우리는 이 좌표계를 </a:t>
            </a:r>
            <a:r>
              <a:rPr lang="ko-KR" altLang="en-US" b="1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출력 좌표계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 라고 부르며 고정 참조 프레임으로 정의할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우리의 목표는 모든 입력 좌표를 뒤틀고 변환하고 출력 좌표와 정렬하는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이를 위해 회전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이동 및 크기 조정의 세 가지 기본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아핀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 변환을 적용합니다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이러한 방식으로 얼굴 랜드마크를 입력 좌표계에서 출력 좌표계로 변환할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1274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얼굴을 정렬하는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24022-AC54-F1DD-C5B4-C8C62E60377A}"/>
              </a:ext>
            </a:extLst>
          </p:cNvPr>
          <p:cNvSpPr txBox="1"/>
          <p:nvPr/>
        </p:nvSpPr>
        <p:spPr>
          <a:xfrm>
            <a:off x="1261913" y="2243865"/>
            <a:ext cx="103710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얼굴 정렬을 수행하기 위해 여러 가지 방법을 사용할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눈 주변에만 집중하는 간단한 방법을 사용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하여 정렬해보겠습니다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다음과 같은 프로세스로 진행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 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F2E19-02DA-C929-6BD4-0A0C1DCA9EB6}"/>
              </a:ext>
            </a:extLst>
          </p:cNvPr>
          <p:cNvSpPr txBox="1"/>
          <p:nvPr/>
        </p:nvSpPr>
        <p:spPr>
          <a:xfrm>
            <a:off x="4689987" y="3249347"/>
            <a:ext cx="612353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이미지에서 얼굴과 눈 감지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감지된 눈의 중심 계산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두 눈 중앙 사이에 선을 그어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두 눈 사이의 수평선 그리기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삼각형의 세 변의 길이 계산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각도 계산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계산된 각도로 이미지 회전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이미지 크기 조정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4525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i="0" dirty="0">
              <a:solidFill>
                <a:srgbClr val="3C424F"/>
              </a:solidFill>
              <a:effectLst/>
              <a:latin typeface="Muli"/>
            </a:endParaRPr>
          </a:p>
          <a:p>
            <a:pPr algn="l"/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marL="342900" indent="-342900" algn="l">
              <a:buAutoNum type="arabicPeriod"/>
            </a:pP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얼굴 및 눈 감지를 위해 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OpenCV </a:t>
            </a:r>
            <a:r>
              <a:rPr lang="en-US" altLang="ko-KR" b="1" dirty="0" err="1">
                <a:solidFill>
                  <a:srgbClr val="3C424F"/>
                </a:solidFill>
                <a:latin typeface="Muli"/>
              </a:rPr>
              <a:t>Haar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 </a:t>
            </a:r>
            <a:r>
              <a:rPr lang="ko-KR" altLang="en-US" b="1" dirty="0" err="1">
                <a:solidFill>
                  <a:srgbClr val="3C424F"/>
                </a:solidFill>
                <a:latin typeface="Muli"/>
              </a:rPr>
              <a:t>캐스케이드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 구성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(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정면 얼굴 감지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및 눈 감지 모듈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)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을 사용해야합니다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.</a:t>
            </a:r>
          </a:p>
          <a:p>
            <a:pPr algn="l"/>
            <a:r>
              <a:rPr lang="en-US" altLang="ko-KR" b="1" dirty="0">
                <a:solidFill>
                  <a:srgbClr val="3C424F"/>
                </a:solidFill>
                <a:latin typeface="Muli"/>
              </a:rPr>
              <a:t>&gt;&gt;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 필요한 모듈 추가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 </a:t>
            </a:r>
            <a:endParaRPr lang="ko-KR" altLang="en-US" b="1" i="0" dirty="0">
              <a:solidFill>
                <a:srgbClr val="3C424F"/>
              </a:solidFill>
              <a:effectLst/>
              <a:latin typeface="Mul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811DE9-C17F-7FD8-7718-EF22E773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27" y="3052670"/>
            <a:ext cx="6423438" cy="1323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05E9C8-7377-F3A6-64C1-1E8491C49666}"/>
              </a:ext>
            </a:extLst>
          </p:cNvPr>
          <p:cNvSpPr txBox="1"/>
          <p:nvPr/>
        </p:nvSpPr>
        <p:spPr>
          <a:xfrm>
            <a:off x="885771" y="4724490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3C424F"/>
                </a:solidFill>
                <a:latin typeface="Muli"/>
              </a:rPr>
              <a:t>   &gt;&gt; class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라는 이름 </a:t>
            </a:r>
            <a:r>
              <a:rPr lang="en-US" altLang="ko-KR" b="1" dirty="0" err="1">
                <a:solidFill>
                  <a:srgbClr val="3C424F"/>
                </a:solidFill>
                <a:latin typeface="Muli"/>
              </a:rPr>
              <a:t>face_cascade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으로 </a:t>
            </a:r>
            <a:r>
              <a:rPr lang="en-US" altLang="ko-KR" b="1" dirty="0" err="1">
                <a:solidFill>
                  <a:srgbClr val="3C424F"/>
                </a:solidFill>
                <a:latin typeface="Muli"/>
              </a:rPr>
              <a:t>eye_cascade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객체를 생성 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cv2.CascadeClassifier()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했습니다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.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이 두개에 감지된 얼굴과 눈을 저장할 것 입니다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7399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i="0" dirty="0">
              <a:solidFill>
                <a:srgbClr val="3C424F"/>
              </a:solidFill>
              <a:effectLst/>
              <a:latin typeface="Muli"/>
            </a:endParaRPr>
          </a:p>
          <a:p>
            <a:pPr algn="l"/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algn="l"/>
            <a:r>
              <a:rPr lang="en-US" altLang="ko-KR" b="1" dirty="0">
                <a:solidFill>
                  <a:srgbClr val="3C424F"/>
                </a:solidFill>
                <a:latin typeface="Muli"/>
              </a:rPr>
              <a:t>2.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 얼굴 이미지 데이터 읽기 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7506E-29E3-853B-6BF5-450E4D47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21" y="2827376"/>
            <a:ext cx="4173763" cy="1203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B8CABC-FB21-065F-CCC5-A23CEB19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02" y="1930655"/>
            <a:ext cx="3552825" cy="311467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E31E50B-4B7F-21CB-E011-2535434DBD08}"/>
              </a:ext>
            </a:extLst>
          </p:cNvPr>
          <p:cNvSpPr/>
          <p:nvPr/>
        </p:nvSpPr>
        <p:spPr>
          <a:xfrm>
            <a:off x="5799066" y="3103061"/>
            <a:ext cx="1128036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94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652237-D73F-FD08-FD0F-700EB50AD23F}"/>
              </a:ext>
            </a:extLst>
          </p:cNvPr>
          <p:cNvSpPr/>
          <p:nvPr/>
        </p:nvSpPr>
        <p:spPr>
          <a:xfrm>
            <a:off x="2483141" y="1694575"/>
            <a:ext cx="2390862" cy="1082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분석 프로세스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–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수집</a:t>
            </a:r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CDC15925-AD3F-B144-D3DF-0FCE3BB12C13}"/>
              </a:ext>
            </a:extLst>
          </p:cNvPr>
          <p:cNvSpPr/>
          <p:nvPr/>
        </p:nvSpPr>
        <p:spPr>
          <a:xfrm>
            <a:off x="192947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문제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6" name="오각형[P] 5">
            <a:extLst>
              <a:ext uri="{FF2B5EF4-FFF2-40B4-BE49-F238E27FC236}">
                <a16:creationId xmlns:a16="http://schemas.microsoft.com/office/drawing/2014/main" id="{20FBDBCA-DA2A-56FA-C21A-33894BB81EFD}"/>
              </a:ext>
            </a:extLst>
          </p:cNvPr>
          <p:cNvSpPr/>
          <p:nvPr/>
        </p:nvSpPr>
        <p:spPr>
          <a:xfrm>
            <a:off x="2610374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수집</a:t>
            </a:r>
            <a:endParaRPr kumimoji="1" lang="ko-Kore-KR" altLang="en-US" dirty="0"/>
          </a:p>
        </p:txBody>
      </p:sp>
      <p:sp>
        <p:nvSpPr>
          <p:cNvPr id="7" name="오각형[P] 6">
            <a:extLst>
              <a:ext uri="{FF2B5EF4-FFF2-40B4-BE49-F238E27FC236}">
                <a16:creationId xmlns:a16="http://schemas.microsoft.com/office/drawing/2014/main" id="{64399FB6-02C8-4B74-A6E7-54083210B84B}"/>
              </a:ext>
            </a:extLst>
          </p:cNvPr>
          <p:cNvSpPr/>
          <p:nvPr/>
        </p:nvSpPr>
        <p:spPr>
          <a:xfrm>
            <a:off x="5027801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35BF37D7-F563-1D57-C954-4ED9D3563128}"/>
              </a:ext>
            </a:extLst>
          </p:cNvPr>
          <p:cNvSpPr/>
          <p:nvPr/>
        </p:nvSpPr>
        <p:spPr>
          <a:xfrm>
            <a:off x="7445228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모델링</a:t>
            </a:r>
          </a:p>
        </p:txBody>
      </p:sp>
      <p:sp>
        <p:nvSpPr>
          <p:cNvPr id="9" name="오각형[P] 8">
            <a:extLst>
              <a:ext uri="{FF2B5EF4-FFF2-40B4-BE49-F238E27FC236}">
                <a16:creationId xmlns:a16="http://schemas.microsoft.com/office/drawing/2014/main" id="{1D0A404A-0E79-AA91-45CF-B7DE6ABE423F}"/>
              </a:ext>
            </a:extLst>
          </p:cNvPr>
          <p:cNvSpPr/>
          <p:nvPr/>
        </p:nvSpPr>
        <p:spPr>
          <a:xfrm>
            <a:off x="9862655" y="1776368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해석</a:t>
            </a:r>
            <a:r>
              <a:rPr kumimoji="1" lang="ko-KR" altLang="en-US" dirty="0"/>
              <a:t> 및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시각화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EDD867-254A-5FB3-0DC5-C71CA6765074}"/>
              </a:ext>
            </a:extLst>
          </p:cNvPr>
          <p:cNvSpPr txBox="1"/>
          <p:nvPr/>
        </p:nvSpPr>
        <p:spPr>
          <a:xfrm>
            <a:off x="5078734" y="2776756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kumimoji="1" lang="ko-Kore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분석 프로세스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D10A93-CF8F-6E58-6927-6EA90BCDE224}"/>
              </a:ext>
            </a:extLst>
          </p:cNvPr>
          <p:cNvSpPr/>
          <p:nvPr/>
        </p:nvSpPr>
        <p:spPr>
          <a:xfrm>
            <a:off x="2409038" y="1602295"/>
            <a:ext cx="201336" cy="184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84030-A1C9-4B81-029B-0904FD5522CE}"/>
              </a:ext>
            </a:extLst>
          </p:cNvPr>
          <p:cNvSpPr txBox="1"/>
          <p:nvPr/>
        </p:nvSpPr>
        <p:spPr>
          <a:xfrm>
            <a:off x="831907" y="3429000"/>
            <a:ext cx="105281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2.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데이터 수집 단계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분석에 필요한 데이터를 찾고 모으는 단계 데이터의 양이 많다고 좋은 것은 아니다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 수집 단계가 어려운 이유는 데이터가 존재하지 않는 경우 혹은 너무 많은 경우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비용과 법적인 문제가 발생할 수 있으니 주의 필요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최근 데이터 수집 방법에는 데이터 구매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실험환경에서 수집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스스로 데이터 생성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웹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크롤링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open dataset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활용하여 수집한다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258777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i="0" dirty="0">
              <a:solidFill>
                <a:srgbClr val="3C424F"/>
              </a:solidFill>
              <a:effectLst/>
              <a:latin typeface="Muli"/>
            </a:endParaRPr>
          </a:p>
          <a:p>
            <a:pPr algn="l"/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marL="342900" indent="-342900" algn="l">
              <a:buAutoNum type="arabicPeriod" startAt="2"/>
            </a:pPr>
            <a:r>
              <a:rPr lang="ko-KR" altLang="en-US" b="1" dirty="0">
                <a:solidFill>
                  <a:srgbClr val="3C424F"/>
                </a:solidFill>
                <a:latin typeface="Muli"/>
              </a:rPr>
              <a:t>얼굴 이미지 </a:t>
            </a:r>
            <a:r>
              <a:rPr lang="ko-KR" altLang="en-US" b="1" dirty="0" err="1">
                <a:solidFill>
                  <a:srgbClr val="3C424F"/>
                </a:solidFill>
                <a:latin typeface="Muli"/>
              </a:rPr>
              <a:t>바운딩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 박스 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algn="l"/>
            <a:r>
              <a:rPr lang="en-US" altLang="ko-KR" b="1" dirty="0">
                <a:solidFill>
                  <a:srgbClr val="3C424F"/>
                </a:solidFill>
                <a:latin typeface="Muli"/>
              </a:rPr>
              <a:t>   &gt;&gt; </a:t>
            </a:r>
            <a:r>
              <a:rPr lang="ko-KR" altLang="en-US" b="1" dirty="0" err="1">
                <a:solidFill>
                  <a:srgbClr val="3C424F"/>
                </a:solidFill>
                <a:latin typeface="Muli"/>
              </a:rPr>
              <a:t>케스케이드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 경우는 그레이 스케일 이미지에서만 작동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</p:txBody>
      </p:sp>
      <p:pic>
        <p:nvPicPr>
          <p:cNvPr id="4098" name="Picture 2" descr="얼굴 정렬">
            <a:extLst>
              <a:ext uri="{FF2B5EF4-FFF2-40B4-BE49-F238E27FC236}">
                <a16:creationId xmlns:a16="http://schemas.microsoft.com/office/drawing/2014/main" id="{EF7ADC78-CA90-0F0E-BD6F-51E916B8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470" y="3115228"/>
            <a:ext cx="3162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A8C8A2-18E4-3A41-1B94-0699605D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27" y="3153490"/>
            <a:ext cx="5915363" cy="281923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A8A52DB-844D-EBBB-678A-7BAFF7216AF6}"/>
              </a:ext>
            </a:extLst>
          </p:cNvPr>
          <p:cNvSpPr/>
          <p:nvPr/>
        </p:nvSpPr>
        <p:spPr>
          <a:xfrm>
            <a:off x="7220611" y="4341556"/>
            <a:ext cx="560438" cy="443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B8B3C-DAB1-9531-F966-A945D0956B31}"/>
              </a:ext>
            </a:extLst>
          </p:cNvPr>
          <p:cNvSpPr txBox="1"/>
          <p:nvPr/>
        </p:nvSpPr>
        <p:spPr>
          <a:xfrm>
            <a:off x="1090827" y="6098978"/>
            <a:ext cx="7657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detectMultiScale</a:t>
            </a:r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() -&gt; </a:t>
            </a:r>
            <a:r>
              <a:rPr lang="ko-KR" altLang="en-US" b="0" i="0" dirty="0" err="1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바운딩</a:t>
            </a:r>
            <a:r>
              <a:rPr lang="ko-KR" altLang="en-US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 박스 좌표를 획득 가능</a:t>
            </a:r>
            <a:endParaRPr lang="en-US" altLang="ko-KR" b="0" i="0" dirty="0">
              <a:solidFill>
                <a:srgbClr val="191E2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dirty="0" err="1">
                <a:solidFill>
                  <a:srgbClr val="191E24"/>
                </a:solidFill>
                <a:latin typeface="Consolas" panose="020B0609020204030204" pitchFamily="49" charset="0"/>
              </a:rPr>
              <a:t>인자값</a:t>
            </a:r>
            <a:r>
              <a:rPr lang="ko-KR" altLang="en-US" dirty="0">
                <a:solidFill>
                  <a:srgbClr val="191E2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191E24"/>
                </a:solidFill>
                <a:latin typeface="Consolas" panose="020B0609020204030204" pitchFamily="49" charset="0"/>
              </a:rPr>
              <a:t>: </a:t>
            </a:r>
            <a:r>
              <a:rPr lang="ko-KR" altLang="en-US" dirty="0">
                <a:solidFill>
                  <a:srgbClr val="191E24"/>
                </a:solidFill>
                <a:latin typeface="Consolas" panose="020B0609020204030204" pitchFamily="49" charset="0"/>
              </a:rPr>
              <a:t>그레이 이미지</a:t>
            </a:r>
            <a:r>
              <a:rPr lang="en-US" altLang="ko-KR" dirty="0">
                <a:solidFill>
                  <a:srgbClr val="191E24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191E24"/>
                </a:solidFill>
                <a:latin typeface="Consolas" panose="020B0609020204030204" pitchFamily="49" charset="0"/>
              </a:rPr>
              <a:t>축소할 이미지 배율 인수</a:t>
            </a:r>
            <a:r>
              <a:rPr lang="en-US" altLang="ko-KR" dirty="0">
                <a:solidFill>
                  <a:srgbClr val="191E24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191E24"/>
                </a:solidFill>
                <a:latin typeface="Consolas" panose="020B0609020204030204" pitchFamily="49" charset="0"/>
              </a:rPr>
              <a:t>이웃의 최소 수 </a:t>
            </a:r>
            <a:r>
              <a:rPr lang="en-US" altLang="ko-KR" dirty="0">
                <a:solidFill>
                  <a:srgbClr val="191E24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4535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</a:p>
          <a:p>
            <a:pPr marL="342900" indent="-342900" algn="l">
              <a:buAutoNum type="arabicPeriod" startAt="3"/>
            </a:pPr>
            <a:r>
              <a:rPr lang="ko-KR" altLang="en-US" b="1" dirty="0">
                <a:solidFill>
                  <a:srgbClr val="3C424F"/>
                </a:solidFill>
                <a:latin typeface="Muli"/>
              </a:rPr>
              <a:t>얼굴에 대한 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bounding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박스 획득 했습니다 눈 감지 해보도록 하겠습니다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.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이를 위해 먼저 사각형 안에 위치할 두개의 관심 영역을 </a:t>
            </a:r>
            <a:r>
              <a:rPr lang="ko-KR" altLang="en-US" b="1" dirty="0" err="1">
                <a:solidFill>
                  <a:srgbClr val="3C424F"/>
                </a:solidFill>
                <a:latin typeface="Muli"/>
              </a:rPr>
              <a:t>만들어야합니다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. 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왜 두개의 관심영역이 필요할까요 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?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눈을 감지할 </a:t>
            </a:r>
            <a:r>
              <a:rPr lang="ko-KR" altLang="en-US" b="1" dirty="0" err="1">
                <a:solidFill>
                  <a:srgbClr val="3C424F"/>
                </a:solidFill>
                <a:latin typeface="Muli"/>
              </a:rPr>
              <a:t>회색조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 이미지 첫번째 영역이 필요하고 두 번째 영역은 사각형을 그릴 컬러  이미지가 필요합니다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8AECC-E052-05E5-F838-EAB13340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46" y="3143981"/>
            <a:ext cx="5249254" cy="3454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B682DB-0CE3-29A0-4310-4C2DFF8B8F80}"/>
              </a:ext>
            </a:extLst>
          </p:cNvPr>
          <p:cNvSpPr txBox="1"/>
          <p:nvPr/>
        </p:nvSpPr>
        <p:spPr>
          <a:xfrm>
            <a:off x="5886412" y="3273160"/>
            <a:ext cx="6122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for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루프를 만들었습니다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첫 번째 눈과 두 번째 눈의 좌표를 각각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eye_1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변수와 </a:t>
            </a:r>
            <a:r>
              <a:rPr lang="en-US" altLang="ko-KR" dirty="0">
                <a:solidFill>
                  <a:srgbClr val="313131"/>
                </a:solidFill>
                <a:latin typeface="Open Sans" panose="020B0606030504020204" pitchFamily="34" charset="0"/>
              </a:rPr>
              <a:t>eye_2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 변수에 저장</a:t>
            </a:r>
            <a:endParaRPr lang="ko-KR" alt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C44B169-B59B-AE79-4474-F396AFE41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04" y="4090696"/>
            <a:ext cx="2436106" cy="220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7BF4781-A9DA-E181-F85A-E5FC5FE02962}"/>
              </a:ext>
            </a:extLst>
          </p:cNvPr>
          <p:cNvSpPr/>
          <p:nvPr/>
        </p:nvSpPr>
        <p:spPr>
          <a:xfrm>
            <a:off x="6023728" y="5005633"/>
            <a:ext cx="886119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051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</a:p>
          <a:p>
            <a:pPr algn="l"/>
            <a:r>
              <a:rPr lang="en-US" altLang="ko-KR" b="1" dirty="0">
                <a:solidFill>
                  <a:srgbClr val="3C424F"/>
                </a:solidFill>
                <a:latin typeface="Muli"/>
              </a:rPr>
              <a:t>4.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다음줄에서 우리는 </a:t>
            </a:r>
            <a:r>
              <a:rPr lang="en-US" altLang="ko-KR" b="1" dirty="0" err="1">
                <a:solidFill>
                  <a:srgbClr val="3C424F"/>
                </a:solidFill>
                <a:latin typeface="Muli"/>
              </a:rPr>
              <a:t>left_eye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 더 </a:t>
            </a:r>
            <a:r>
              <a:rPr lang="en-US" altLang="ko-KR" b="1" dirty="0" err="1">
                <a:solidFill>
                  <a:srgbClr val="3C424F"/>
                </a:solidFill>
                <a:latin typeface="Muli"/>
              </a:rPr>
              <a:t>right_eye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 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작은 눈이 우리의 </a:t>
            </a:r>
            <a:r>
              <a:rPr lang="en-US" altLang="ko-KR" b="1" dirty="0" err="1">
                <a:solidFill>
                  <a:srgbClr val="3C424F"/>
                </a:solidFill>
                <a:latin typeface="Muli"/>
              </a:rPr>
              <a:t>left_eye</a:t>
            </a:r>
            <a:r>
              <a:rPr lang="en-US" altLang="ko-KR" b="1" dirty="0">
                <a:solidFill>
                  <a:srgbClr val="3C424F"/>
                </a:solidFill>
                <a:latin typeface="Muli"/>
              </a:rPr>
              <a:t> .</a:t>
            </a:r>
            <a:r>
              <a:rPr lang="ko-KR" altLang="en-US" b="1" dirty="0">
                <a:solidFill>
                  <a:srgbClr val="3C424F"/>
                </a:solidFill>
                <a:latin typeface="Muli"/>
              </a:rPr>
              <a:t> </a:t>
            </a:r>
            <a:endParaRPr lang="en-US" altLang="ko-KR" b="1" i="0" dirty="0">
              <a:solidFill>
                <a:srgbClr val="3C424F"/>
              </a:solidFill>
              <a:effectLst/>
              <a:latin typeface="Mul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C86FA-70C9-725E-AFDE-3980FBF0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244" y="1499668"/>
            <a:ext cx="2162175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B8FA8-6D34-A1AA-9807-6B8EF58DBCA7}"/>
              </a:ext>
            </a:extLst>
          </p:cNvPr>
          <p:cNvSpPr txBox="1"/>
          <p:nvPr/>
        </p:nvSpPr>
        <p:spPr>
          <a:xfrm>
            <a:off x="885772" y="2968825"/>
            <a:ext cx="98910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5.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이제 두 눈의 중심점 사이에 선을 그어봅시다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하지만 그 전에 직사각형 중심점의 좌표를 계산해야 합니다</a:t>
            </a:r>
            <a:br>
              <a:rPr lang="ko-KR" altLang="en-US" b="0" i="0" dirty="0">
                <a:solidFill>
                  <a:srgbClr val="8E9DAE"/>
                </a:solidFill>
                <a:effectLst/>
                <a:latin typeface="Open Sans" panose="020B0606030504020204" pitchFamily="34" charset="0"/>
              </a:rPr>
            </a:br>
            <a:endParaRPr lang="ko-KR" altLang="en-US" dirty="0"/>
          </a:p>
        </p:txBody>
      </p:sp>
      <p:pic>
        <p:nvPicPr>
          <p:cNvPr id="10242" name="Picture 2" descr="얼굴 정렬 OpenCV">
            <a:extLst>
              <a:ext uri="{FF2B5EF4-FFF2-40B4-BE49-F238E27FC236}">
                <a16:creationId xmlns:a16="http://schemas.microsoft.com/office/drawing/2014/main" id="{73FE9864-3467-0801-6971-DCFB0995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072" y="3429000"/>
            <a:ext cx="3909818" cy="27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FA8EAC-F5E6-C6BA-B9B6-10C664E5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7" y="3745187"/>
            <a:ext cx="77247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69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FA8EAC-F5E6-C6BA-B9B6-10C664E5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43" y="2095816"/>
            <a:ext cx="7724775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EF687-8879-2879-2875-84E2799351BE}"/>
              </a:ext>
            </a:extLst>
          </p:cNvPr>
          <p:cNvSpPr txBox="1"/>
          <p:nvPr/>
        </p:nvSpPr>
        <p:spPr>
          <a:xfrm>
            <a:off x="1026842" y="5388313"/>
            <a:ext cx="10605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인덱스 </a:t>
            </a:r>
            <a:r>
              <a:rPr lang="en-US" altLang="ko-KR" dirty="0"/>
              <a:t>0 -&gt; x </a:t>
            </a:r>
            <a:r>
              <a:rPr lang="ko-KR" altLang="en-US" dirty="0"/>
              <a:t>좌표 </a:t>
            </a:r>
            <a:r>
              <a:rPr lang="en-US" altLang="ko-KR" dirty="0"/>
              <a:t>/ </a:t>
            </a:r>
            <a:r>
              <a:rPr lang="ko-KR" altLang="en-US" dirty="0"/>
              <a:t>인덱스 </a:t>
            </a:r>
            <a:r>
              <a:rPr lang="en-US" altLang="ko-KR" dirty="0"/>
              <a:t>1 -&gt; y</a:t>
            </a:r>
            <a:r>
              <a:rPr lang="ko-KR" altLang="en-US" dirty="0"/>
              <a:t> 좌표 </a:t>
            </a:r>
            <a:r>
              <a:rPr lang="en-US" altLang="ko-KR" dirty="0"/>
              <a:t>/ </a:t>
            </a:r>
            <a:r>
              <a:rPr lang="ko-KR" altLang="en-US" dirty="0"/>
              <a:t>인덱스 </a:t>
            </a:r>
            <a:r>
              <a:rPr lang="en-US" altLang="ko-KR" dirty="0"/>
              <a:t>2 -&gt; </a:t>
            </a:r>
            <a:r>
              <a:rPr lang="ko-KR" altLang="en-US" dirty="0"/>
              <a:t>사각형의 너비 마지막 인덱스 사각형 높이를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094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B6618-1F03-F043-7F50-8FBB9E236AD1}"/>
              </a:ext>
            </a:extLst>
          </p:cNvPr>
          <p:cNvSpPr txBox="1"/>
          <p:nvPr/>
        </p:nvSpPr>
        <p:spPr>
          <a:xfrm>
            <a:off x="1300220" y="2208252"/>
            <a:ext cx="10605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수평선을 그리고 그 선과 눈의 두 중심점을 연결하는 선 사이의 각도를 계산하는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최종 목적은 이 각도를 기준으로 이미지를 회전시키는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DBFF1-A26B-0B89-5365-94619BCB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3320003"/>
            <a:ext cx="3162300" cy="285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2C628F-AB90-9988-CD91-36D88BE0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20" y="3320003"/>
            <a:ext cx="5774360" cy="340954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E9F3A23-4588-7F78-4CA4-52DE8F18CF5B}"/>
              </a:ext>
            </a:extLst>
          </p:cNvPr>
          <p:cNvSpPr/>
          <p:nvPr/>
        </p:nvSpPr>
        <p:spPr>
          <a:xfrm>
            <a:off x="7388730" y="4647413"/>
            <a:ext cx="471340" cy="471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689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B6618-1F03-F043-7F50-8FBB9E236AD1}"/>
              </a:ext>
            </a:extLst>
          </p:cNvPr>
          <p:cNvSpPr txBox="1"/>
          <p:nvPr/>
        </p:nvSpPr>
        <p:spPr>
          <a:xfrm>
            <a:off x="1300220" y="2208252"/>
            <a:ext cx="106058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회전할 방향을 지정했다는 점에 유의 </a:t>
            </a:r>
            <a:r>
              <a:rPr lang="en-US" altLang="ko-KR" dirty="0"/>
              <a:t>!! </a:t>
            </a:r>
            <a:r>
              <a:rPr lang="ko-KR" altLang="en-US" dirty="0"/>
              <a:t>왼쪽 눈 </a:t>
            </a:r>
            <a:r>
              <a:rPr lang="en-US" altLang="ko-KR" dirty="0"/>
              <a:t>y </a:t>
            </a:r>
            <a:r>
              <a:rPr lang="ko-KR" altLang="en-US" dirty="0"/>
              <a:t>좌표가 오른쪽 눈 </a:t>
            </a:r>
            <a:r>
              <a:rPr lang="en-US" altLang="ko-KR" dirty="0"/>
              <a:t>y </a:t>
            </a:r>
            <a:r>
              <a:rPr lang="ko-KR" altLang="en-US" dirty="0"/>
              <a:t>좌표 보다 크면 이미지를 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시계방향으로 회전합니다</a:t>
            </a:r>
            <a:r>
              <a:rPr lang="en-US" altLang="ko-KR" dirty="0"/>
              <a:t>. </a:t>
            </a:r>
            <a:r>
              <a:rPr lang="ko-KR" altLang="en-US" dirty="0"/>
              <a:t>그렇지 않으면 이미지를 반대 방향으로 회전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각도를 계산하려면 먼저 직각 삼각형의 두 변의 길이를 찾아야 합니다</a:t>
            </a:r>
            <a:r>
              <a:rPr lang="en-US" altLang="ko-KR" dirty="0"/>
              <a:t>. </a:t>
            </a:r>
            <a:r>
              <a:rPr lang="ko-KR" altLang="en-US" dirty="0"/>
              <a:t>다음의 공식을 이용 </a:t>
            </a:r>
          </a:p>
        </p:txBody>
      </p:sp>
      <p:pic>
        <p:nvPicPr>
          <p:cNvPr id="11266" name="Picture 2" descr="얼굴 정렬 OpenCV">
            <a:extLst>
              <a:ext uri="{FF2B5EF4-FFF2-40B4-BE49-F238E27FC236}">
                <a16:creationId xmlns:a16="http://schemas.microsoft.com/office/drawing/2014/main" id="{EF7F0FC5-A134-634A-392A-4D943BF4F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0" y="3518813"/>
            <a:ext cx="4625419" cy="29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98B813-1E81-147A-2B35-C510CD06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272" y="4399580"/>
            <a:ext cx="6448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531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B6618-1F03-F043-7F50-8FBB9E236AD1}"/>
              </a:ext>
            </a:extLst>
          </p:cNvPr>
          <p:cNvSpPr txBox="1"/>
          <p:nvPr/>
        </p:nvSpPr>
        <p:spPr>
          <a:xfrm>
            <a:off x="1300220" y="2208252"/>
            <a:ext cx="10605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이제 마지막으로 이미지를 각도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\(\theta</a:t>
            </a:r>
            <a:r>
              <a:rPr lang="ko-KR" altLang="en-US" dirty="0">
                <a:solidFill>
                  <a:srgbClr val="313131"/>
                </a:solidFill>
                <a:latin typeface="Open Sans" panose="020B0606030504020204" pitchFamily="34" charset="0"/>
              </a:rPr>
              <a:t> </a:t>
            </a:r>
            <a:r>
              <a:rPr lang="ko-KR" altLang="en-US" dirty="0" err="1">
                <a:solidFill>
                  <a:srgbClr val="313131"/>
                </a:solidFill>
                <a:latin typeface="Open Sans" panose="020B0606030504020204" pitchFamily="34" charset="0"/>
              </a:rPr>
              <a:t>세타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\)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만큼 회전할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137763-2E11-FF3C-0C07-78FDF614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53" y="2854583"/>
            <a:ext cx="4705350" cy="2905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FB75F5-720D-D539-5DFF-DFCF7EF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8" y="2675890"/>
            <a:ext cx="3324225" cy="31051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B7C7F75-3637-F2AF-3404-96AF04CFFCCD}"/>
              </a:ext>
            </a:extLst>
          </p:cNvPr>
          <p:cNvSpPr/>
          <p:nvPr/>
        </p:nvSpPr>
        <p:spPr>
          <a:xfrm>
            <a:off x="6444055" y="4015819"/>
            <a:ext cx="53732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A5F21-C2AE-9208-6B90-52B7AE7291AF}"/>
              </a:ext>
            </a:extLst>
          </p:cNvPr>
          <p:cNvSpPr txBox="1"/>
          <p:nvPr/>
        </p:nvSpPr>
        <p:spPr>
          <a:xfrm>
            <a:off x="1968683" y="6036707"/>
            <a:ext cx="926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위의 그림에서 볼 수 있듯이 얼굴 및 눈 감지에서 우수한 결과를 얻었습니다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5524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Python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에서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얼굴정렬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  <a:endParaRPr lang="en-US" altLang="ko-KR" b="1" dirty="0">
              <a:solidFill>
                <a:srgbClr val="3C424F"/>
              </a:solidFill>
              <a:latin typeface="Muli"/>
            </a:endParaRPr>
          </a:p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B6618-1F03-F043-7F50-8FBB9E236AD1}"/>
              </a:ext>
            </a:extLst>
          </p:cNvPr>
          <p:cNvSpPr txBox="1"/>
          <p:nvPr/>
        </p:nvSpPr>
        <p:spPr>
          <a:xfrm>
            <a:off x="1290793" y="2107974"/>
            <a:ext cx="106058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이제 마지막으로 이미지 크기를 </a:t>
            </a:r>
            <a:r>
              <a:rPr lang="ko-KR" altLang="en-US" dirty="0" err="1"/>
              <a:t>조정해야합니다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이를 위해 이 이미지에서 눈 사이의 거리를 참조 프레임으로 사용합니다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하지만 먼저 이 거리를 계산해야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우리는 이미 직각 삼각형의 두 변의 길이를 계산했습니다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따라서 빗변을 나타내는 피타고라스의 정리를 사용하여 두 눈 사이의 거리를 계산할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코드로 처리하는 다른 모든 사진에 대해 동일한 작업을 수행할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그런 다음 이러한 결과의 비율을 계산하고 해당 비율에 따라 이미지를 확장할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A4A753-2FAB-BF57-B37A-366025D1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09" y="4341780"/>
            <a:ext cx="4153526" cy="2153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A7A3DB-8440-0001-3A90-EFD630405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39299"/>
            <a:ext cx="2451457" cy="25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04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942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en-US" altLang="ko-KR" b="1" i="0" dirty="0" err="1">
                <a:solidFill>
                  <a:srgbClr val="3C424F"/>
                </a:solidFill>
                <a:effectLst/>
                <a:latin typeface="Muli"/>
              </a:rPr>
              <a:t>Haar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Cascade Classifiers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를 사용하여 얼굴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눈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미소를 감지하는 방법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F1235D-95CA-5509-D34B-4C8B292FEBAC}"/>
              </a:ext>
            </a:extLst>
          </p:cNvPr>
          <p:cNvSpPr txBox="1"/>
          <p:nvPr/>
        </p:nvSpPr>
        <p:spPr>
          <a:xfrm>
            <a:off x="1009291" y="1625277"/>
            <a:ext cx="10722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얼굴 감지를 수행하는 카메라 유형이 있는 경우 물체 감지를 위해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기능 기반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캐스케이드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분류기를 사용하고 있을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EF4E5-6468-9A90-6702-F7CD0A32BEE3}"/>
              </a:ext>
            </a:extLst>
          </p:cNvPr>
          <p:cNvSpPr txBox="1"/>
          <p:nvPr/>
        </p:nvSpPr>
        <p:spPr>
          <a:xfrm>
            <a:off x="1009290" y="2438414"/>
            <a:ext cx="10550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우리는 이러한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캐스케이드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분류기가 무엇이며 얼굴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눈 및 미소를 감지하는 데 사용하는 방법을 배울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97356B86-458D-68CF-2E47-7CB524D7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04" y="3251551"/>
            <a:ext cx="8197970" cy="297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753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942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en-US" altLang="ko-KR" b="1" i="0" dirty="0" err="1">
                <a:solidFill>
                  <a:srgbClr val="3C424F"/>
                </a:solidFill>
                <a:effectLst/>
                <a:latin typeface="Muli"/>
              </a:rPr>
              <a:t>Haar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Cascade Classifiers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를 사용하여 얼굴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눈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미소를 감지하는 방법</a:t>
            </a:r>
          </a:p>
          <a:p>
            <a:pPr algn="l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A4A2E-9D37-AC24-AE9F-37ED1DE42416}"/>
              </a:ext>
            </a:extLst>
          </p:cNvPr>
          <p:cNvSpPr txBox="1"/>
          <p:nvPr/>
        </p:nvSpPr>
        <p:spPr>
          <a:xfrm>
            <a:off x="1000663" y="1720167"/>
            <a:ext cx="108520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20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년 전 얼굴 인식은 까다로운 작업이었습니다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 당시에는 연구가 진행 중이었고 이미지에서 개체 감지를 수행할 수 있으려면 절대적인 프로그래밍 전문가여야 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그런 다음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2002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년에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Paul Viola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Michael Jones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는 </a:t>
            </a:r>
            <a:r>
              <a:rPr lang="en-US" altLang="ko-KR" b="0" i="0" dirty="0">
                <a:solidFill>
                  <a:srgbClr val="03A9F4"/>
                </a:solidFill>
                <a:effectLst/>
                <a:latin typeface="Open Sans" panose="020B0606030504020204" pitchFamily="34" charset="0"/>
                <a:hlinkClick r:id="rId2"/>
              </a:rPr>
              <a:t>"Rapid Object Detection using a Boosted Cascade of Simple Feature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라는 제목의 연구 기사를 내놓았습니다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작업은 이미지 처리에 혁명을 일으켰으며 여전히 얼굴 감지에 가장 일반적으로 사용되는 방법입니다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해결해야 할 얼굴 인식에는 몇 가지 문제가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우리는 종종 고해상도 이미지를 다루며 이미지에 있는 얼굴의 크기를 모르고 이미지에 몇 개의 얼굴이 있는지 모릅니다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또한 수염을 기른 ​​사람이나 안경을 쓴 사람 등 다양한 인종이나 연령대를 고려해야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따라서 얼굴 인식에 관해서는 정확하고 빠른 결과를 얻기가 매우 어렵습니다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그러나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Viola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Jones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덕분에 이것은 더 이상 큰 문제가 아닙니다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그들은 이미지나 비디오에서 물체를 식별하는 데 사용할 수 있는 기계 학습 물체 감지 알고리즘인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Cascade(Viola-Jones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알고리즘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를 고안했습니다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그것은 객체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얼굴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눈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가 이미지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비디오에 존재하는지 여부를 결정하는 데 사용되는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기능이라는 많은 간단한 기능으로 구성됩니다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96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4AC8547C-AC8A-0D1A-DDF7-F16ED8087482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분석 프로세스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–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0ECDE-AF24-0E44-5482-C95087EFD5CF}"/>
              </a:ext>
            </a:extLst>
          </p:cNvPr>
          <p:cNvSpPr txBox="1"/>
          <p:nvPr/>
        </p:nvSpPr>
        <p:spPr>
          <a:xfrm>
            <a:off x="1644243" y="1895804"/>
            <a:ext cx="61239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Open dataset</a:t>
            </a:r>
          </a:p>
          <a:p>
            <a:endParaRPr lang="en-US" altLang="ko-Kore-KR" dirty="0"/>
          </a:p>
          <a:p>
            <a:r>
              <a:rPr lang="ko-Kore-KR" altLang="en-US" dirty="0"/>
              <a:t>국내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AI hub, </a:t>
            </a:r>
            <a:r>
              <a:rPr lang="ko-KR" altLang="en-US" dirty="0"/>
              <a:t>공공 데이터 포털</a:t>
            </a:r>
            <a:endParaRPr lang="en-US" altLang="ko-KR" dirty="0"/>
          </a:p>
          <a:p>
            <a:r>
              <a:rPr lang="ko-KR" altLang="en-US" dirty="0"/>
              <a:t>국외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UCI Repository, MNIST </a:t>
            </a:r>
          </a:p>
          <a:p>
            <a:r>
              <a:rPr lang="ko-Kore-KR" altLang="en-US" dirty="0"/>
              <a:t>기타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Fashion-MNIST, Open Image Dataset, Kaggle</a:t>
            </a:r>
            <a:endParaRPr lang="en-US" altLang="ko-Kore-KR" dirty="0"/>
          </a:p>
        </p:txBody>
      </p:sp>
      <p:pic>
        <p:nvPicPr>
          <p:cNvPr id="15362" name="Picture 2" descr="안심존 포털 | AI 허브">
            <a:extLst>
              <a:ext uri="{FF2B5EF4-FFF2-40B4-BE49-F238E27FC236}">
                <a16:creationId xmlns:a16="http://schemas.microsoft.com/office/drawing/2014/main" id="{7FB1EB03-CD4C-15DF-4A59-A3E2F8EBF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65" y="4192164"/>
            <a:ext cx="3692496" cy="10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Kaggle 도전 season 1 : Prologue">
            <a:extLst>
              <a:ext uri="{FF2B5EF4-FFF2-40B4-BE49-F238E27FC236}">
                <a16:creationId xmlns:a16="http://schemas.microsoft.com/office/drawing/2014/main" id="{AD5DAB55-CF0E-3589-451B-928109A5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174" y="3747862"/>
            <a:ext cx="3289058" cy="21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67BD85-5B22-DB68-41C2-FC8411B3E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45" y="3970907"/>
            <a:ext cx="3563874" cy="17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3854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942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en-US" altLang="ko-KR" b="1" i="0" dirty="0" err="1">
                <a:solidFill>
                  <a:srgbClr val="3C424F"/>
                </a:solidFill>
                <a:effectLst/>
                <a:latin typeface="Muli"/>
              </a:rPr>
              <a:t>Haar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Cascade Classifiers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를 사용하여 얼굴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눈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미소를 감지하는 방법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B8546-2AD2-749B-7A12-E24D15172425}"/>
              </a:ext>
            </a:extLst>
          </p:cNvPr>
          <p:cNvSpPr txBox="1"/>
          <p:nvPr/>
        </p:nvSpPr>
        <p:spPr>
          <a:xfrm>
            <a:off x="914399" y="1571157"/>
            <a:ext cx="80398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Viola-Jones(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비올라 존스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알고리즘은 다음 단계로 구성됩니다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학습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분류기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기능 선택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일체형 이미지 생성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Adaboost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알고리즘 적용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캐스케이드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분류기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33794" name="Picture 2" descr="Viola-Jones 알고리즘">
            <a:extLst>
              <a:ext uri="{FF2B5EF4-FFF2-40B4-BE49-F238E27FC236}">
                <a16:creationId xmlns:a16="http://schemas.microsoft.com/office/drawing/2014/main" id="{CA9D28CB-3604-06DA-336D-3C385452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759" y="2110419"/>
            <a:ext cx="5801710" cy="284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792C8-BFAF-13A7-9386-67948FB6BC7C}"/>
              </a:ext>
            </a:extLst>
          </p:cNvPr>
          <p:cNvSpPr txBox="1"/>
          <p:nvPr/>
        </p:nvSpPr>
        <p:spPr>
          <a:xfrm>
            <a:off x="1247707" y="5033709"/>
            <a:ext cx="105014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가장 먼저 해야 할 일은 많은 수의 이미지를 사용하여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분류기를 훈련시키는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많은 양의 이미지와 음의 이미지에서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캐스케이드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기능을 훈련하는 기계 학습 기반 접근 방식입니다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포지티브 이미지에는 얼굴이 포함되며 네거티브 이미지에는 얼굴이 없습니다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우리는 이러한 훈련 이미지를 사용하여 테스트 이미지 또는 비디오에서 얼굴을 감지하는 데 사용될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분류기를 훈련합니다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515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942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en-US" altLang="ko-KR" b="1" i="0" dirty="0" err="1">
                <a:solidFill>
                  <a:srgbClr val="3C424F"/>
                </a:solidFill>
                <a:effectLst/>
                <a:latin typeface="Muli"/>
              </a:rPr>
              <a:t>Haar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Cascade Classifiers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를 사용하여 얼굴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눈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미소를 감지하는 방법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6E2BE-EEAE-2CC1-B7CF-AF827E50424A}"/>
              </a:ext>
            </a:extLst>
          </p:cNvPr>
          <p:cNvSpPr txBox="1"/>
          <p:nvPr/>
        </p:nvSpPr>
        <p:spPr>
          <a:xfrm>
            <a:off x="1017917" y="1535501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 err="1">
                <a:solidFill>
                  <a:srgbClr val="3C424F"/>
                </a:solidFill>
                <a:effectLst/>
                <a:latin typeface="Muli"/>
              </a:rPr>
              <a:t>Haar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(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해어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)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기능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D465C-55DC-14AC-084C-611C743920FE}"/>
              </a:ext>
            </a:extLst>
          </p:cNvPr>
          <p:cNvSpPr txBox="1"/>
          <p:nvPr/>
        </p:nvSpPr>
        <p:spPr>
          <a:xfrm>
            <a:off x="1319842" y="1904833"/>
            <a:ext cx="10665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분류기가 양성 이미지와 음성 이미지를 수집했으면 다음 단계는 간단한 직사각형 블록의 슬라이딩 윈도우를 사용하여 이러한 이미지에서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기능을 수집하는 것입니다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Haar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특징은 검은색 사각형에서 흰색 사각형 아래의 픽셀 강도의 합을 빼서 계산됩니다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기본적으로 우리는 한 비트가 다른 부분보다 더 밝거나 어두운 이미지 부분을 찾고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32770" name="Picture 2" descr="Haar 기능">
            <a:extLst>
              <a:ext uri="{FF2B5EF4-FFF2-40B4-BE49-F238E27FC236}">
                <a16:creationId xmlns:a16="http://schemas.microsoft.com/office/drawing/2014/main" id="{D2B40081-0B14-3A19-1284-5272EE06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3289828"/>
            <a:ext cx="3985913" cy="33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363F2-4A63-845A-F846-E79DF3799D5D}"/>
              </a:ext>
            </a:extLst>
          </p:cNvPr>
          <p:cNvSpPr txBox="1"/>
          <p:nvPr/>
        </p:nvSpPr>
        <p:spPr>
          <a:xfrm>
            <a:off x="5003321" y="3893678"/>
            <a:ext cx="69816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그러나 이미지의 큰 픽셀 그룹을 계산하고 많은 수의 슬라이딩 윈도우를 사용하는 것은 상당히 느린 프로세스입니다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endParaRPr lang="en-US" altLang="ko-KR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수십만 번의 계산 결과가 나옵니다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따라서 이러한 복잡성을 제거하기 위해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Viola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Jones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는 이 프로세스를 훨씬 빠르게 만드는 통합 이미지 개념을 도입했습니다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7673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942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en-US" altLang="ko-KR" b="1" i="0" dirty="0" err="1">
                <a:solidFill>
                  <a:srgbClr val="3C424F"/>
                </a:solidFill>
                <a:effectLst/>
                <a:latin typeface="Muli"/>
              </a:rPr>
              <a:t>Haar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Cascade Classifiers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를 사용하여 얼굴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눈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미소를 감지하는 방법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92A6A-1CE2-3C2B-623C-6625BF31AC8B}"/>
              </a:ext>
            </a:extLst>
          </p:cNvPr>
          <p:cNvSpPr txBox="1"/>
          <p:nvPr/>
        </p:nvSpPr>
        <p:spPr>
          <a:xfrm>
            <a:off x="1207698" y="1535501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일체형 이미지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D9DF0-0ACF-4C84-6B8F-1CA75EACE37C}"/>
              </a:ext>
            </a:extLst>
          </p:cNvPr>
          <p:cNvSpPr txBox="1"/>
          <p:nvPr/>
        </p:nvSpPr>
        <p:spPr>
          <a:xfrm>
            <a:off x="1561381" y="2005013"/>
            <a:ext cx="10463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통합 이미지를 생성하려면 먼저 입력 이미지의 픽셀 강도를 미리 계산한 다음 중간 형식으로 저장해야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 중간 형태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통합 이미지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는 이미지의 특정 직사각형 영역을 더하거나 빼는 데 도움이 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pic>
        <p:nvPicPr>
          <p:cNvPr id="31746" name="Picture 2" descr="통합 이미지 Haar 캐스케이드 분류기">
            <a:extLst>
              <a:ext uri="{FF2B5EF4-FFF2-40B4-BE49-F238E27FC236}">
                <a16:creationId xmlns:a16="http://schemas.microsoft.com/office/drawing/2014/main" id="{F5B11631-6328-A45E-4C11-DBF10A8E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8" y="3142902"/>
            <a:ext cx="4744528" cy="273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64583-80C9-3099-6354-8D114DE0451B}"/>
              </a:ext>
            </a:extLst>
          </p:cNvPr>
          <p:cNvSpPr txBox="1"/>
          <p:nvPr/>
        </p:nvSpPr>
        <p:spPr>
          <a:xfrm>
            <a:off x="5558288" y="3606492"/>
            <a:ext cx="61247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적분 이미지의 모든 픽셀은 해당 픽셀 자체를 포함하여 해당 픽셀의 위와 왼쪽에 있는 모든 인접 픽셀의 합입니다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방법을 사용하면 원하는 이미지 영역을 쉽고 빠르게 계산할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31748" name="Picture 4" descr="통합 이미지 Haar 캐스케이드 분류기">
            <a:extLst>
              <a:ext uri="{FF2B5EF4-FFF2-40B4-BE49-F238E27FC236}">
                <a16:creationId xmlns:a16="http://schemas.microsoft.com/office/drawing/2014/main" id="{752D95A4-202B-9905-2582-6A6328CD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79" y="4633519"/>
            <a:ext cx="3223403" cy="2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2858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942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en-US" altLang="ko-KR" b="1" i="0" dirty="0" err="1">
                <a:solidFill>
                  <a:srgbClr val="3C424F"/>
                </a:solidFill>
                <a:effectLst/>
                <a:latin typeface="Muli"/>
              </a:rPr>
              <a:t>Haar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Cascade Classifiers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를 사용하여 얼굴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눈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미소를 감지하는 방법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5A015-C1C7-548F-8257-7AAD0E236ADF}"/>
              </a:ext>
            </a:extLst>
          </p:cNvPr>
          <p:cNvSpPr txBox="1"/>
          <p:nvPr/>
        </p:nvSpPr>
        <p:spPr>
          <a:xfrm>
            <a:off x="957532" y="1535501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 err="1">
                <a:solidFill>
                  <a:srgbClr val="3C424F"/>
                </a:solidFill>
                <a:effectLst/>
                <a:latin typeface="Muli"/>
              </a:rPr>
              <a:t>Adaboost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 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에이다 부스터 </a:t>
            </a:r>
            <a:endParaRPr lang="en-US" altLang="ko-KR" b="1" i="0" dirty="0">
              <a:solidFill>
                <a:srgbClr val="3C424F"/>
              </a:solidFill>
              <a:effectLst/>
              <a:latin typeface="Mul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7154F-7753-C468-40E3-77CEF6469B52}"/>
              </a:ext>
            </a:extLst>
          </p:cNvPr>
          <p:cNvSpPr txBox="1"/>
          <p:nvPr/>
        </p:nvSpPr>
        <p:spPr>
          <a:xfrm>
            <a:off x="1181818" y="1904833"/>
            <a:ext cx="107571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통합 이미지를 사용하여 기능을 더 빠르게 계산할 수 있는 방법이 있지만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160,000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개 이상의 기능이 제공되며 대부분은 관련이 없습니다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예를 들어 아래 이미지의 특징은 눈이 콧등보다 어둡기 때문에 눈 영역과 관련이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그러나 동일한 기능을 볼이나 이미지의 다른 영역에 적용하면 관련이 없습니다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 </a:t>
            </a:r>
            <a:endParaRPr lang="ko-KR" altLang="en-US" dirty="0"/>
          </a:p>
        </p:txBody>
      </p:sp>
      <p:pic>
        <p:nvPicPr>
          <p:cNvPr id="30722" name="Picture 2" descr="에이다부스트 알고리즘">
            <a:extLst>
              <a:ext uri="{FF2B5EF4-FFF2-40B4-BE49-F238E27FC236}">
                <a16:creationId xmlns:a16="http://schemas.microsoft.com/office/drawing/2014/main" id="{6DA3E5A6-5664-7B01-9DFE-8EFBE48C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461" y="3012829"/>
            <a:ext cx="3001992" cy="151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132885-C9D6-FB34-E7A4-EDF49ADA1620}"/>
              </a:ext>
            </a:extLst>
          </p:cNvPr>
          <p:cNvSpPr txBox="1"/>
          <p:nvPr/>
        </p:nvSpPr>
        <p:spPr>
          <a:xfrm>
            <a:off x="1380224" y="4808469"/>
            <a:ext cx="101101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그렇다면 어떻게 해결할 수 있을까요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분명히 우리는 그들 중에서 최고의 기능을 선택해야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이는 가장 관련성이 높은 기능을 선택하고 이를 사용하는 분류기를 훈련시키는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Adaboost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라는 알고리즘을 사용하여 수행할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알고리즘은 약한 분류기를 사용하여 잘못된 분류에 더 높은 가중 페널티를 할당하여 강력한 분류기를 만듭니다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그런 식으로 기능 수를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160,000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개에서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6,000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개로 줄일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7616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942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OpenCV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로 </a:t>
            </a:r>
            <a:r>
              <a:rPr lang="en-US" altLang="ko-KR" b="1" i="0" dirty="0" err="1">
                <a:solidFill>
                  <a:srgbClr val="3C424F"/>
                </a:solidFill>
                <a:effectLst/>
                <a:latin typeface="Muli"/>
              </a:rPr>
              <a:t>Haar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 Cascade Classifiers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를 사용하여 얼굴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눈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,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미소를 감지하는 방법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2652D-FB8B-2BB7-6182-BA2DD22445DE}"/>
              </a:ext>
            </a:extLst>
          </p:cNvPr>
          <p:cNvSpPr txBox="1"/>
          <p:nvPr/>
        </p:nvSpPr>
        <p:spPr>
          <a:xfrm>
            <a:off x="1155939" y="1535501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캐스케이드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 분류기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203C4-B86A-5E50-7EF7-4A0312E8E3DF}"/>
              </a:ext>
            </a:extLst>
          </p:cNvPr>
          <p:cNvSpPr txBox="1"/>
          <p:nvPr/>
        </p:nvSpPr>
        <p:spPr>
          <a:xfrm>
            <a:off x="1578634" y="2091277"/>
            <a:ext cx="9972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그러나 </a:t>
            </a:r>
            <a:r>
              <a:rPr lang="en-US" altLang="ko-KR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Adaboost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에이다 부스터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를 사용하여 선택한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6000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개의 기능에도 불구하고 여전히 처리해야 할 작업이 많습니다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문제를 해결하기 위해 연구원들은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캐스케이드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분류기라는 시스템을 개발했습니다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C97EBFCF-3F28-BD95-4C86-0F49ECA7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83" y="2748860"/>
            <a:ext cx="6193766" cy="225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79972-3452-216D-EEEE-36307E5D6ACF}"/>
              </a:ext>
            </a:extLst>
          </p:cNvPr>
          <p:cNvSpPr txBox="1"/>
          <p:nvPr/>
        </p:nvSpPr>
        <p:spPr>
          <a:xfrm>
            <a:off x="1578634" y="5045500"/>
            <a:ext cx="10325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슬라이딩 윈도우의 첫 번째 위치에서 하나의 기능으로 시작합니다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그것이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단계입니다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해당 영역에 아무것도 없으면 감지기가 즉시 창을 다음 위치로 이동합니다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따라서 대부분의 이미지 부분에 대해 계산이 없습니다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반면에 그 부위에 얼굴처럼 보이는 것이 있다면 이 단계를 거쳐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단계를 거친다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그리고 우리는 실패할 때까지 계속할 수 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마지막으로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38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단계를 모두 통과하고 이상이 없으면 얼굴을 감지했습니다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88189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동영상 데이터 처리 방법</a:t>
            </a:r>
          </a:p>
        </p:txBody>
      </p:sp>
      <p:pic>
        <p:nvPicPr>
          <p:cNvPr id="1034" name="Picture 10" descr="Illustration of project with input and output files">
            <a:extLst>
              <a:ext uri="{FF2B5EF4-FFF2-40B4-BE49-F238E27FC236}">
                <a16:creationId xmlns:a16="http://schemas.microsoft.com/office/drawing/2014/main" id="{184C3F37-BE8D-0D0C-B4E8-0F1ACF23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95" y="1495425"/>
            <a:ext cx="8143409" cy="33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F842C-A92E-39B4-7FA3-2D81A5D22F7E}"/>
              </a:ext>
            </a:extLst>
          </p:cNvPr>
          <p:cNvSpPr txBox="1"/>
          <p:nvPr/>
        </p:nvSpPr>
        <p:spPr>
          <a:xfrm>
            <a:off x="222006" y="5457874"/>
            <a:ext cx="11773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먼저 동영상을 로드 하거나 읽고 표시하는 방법을 배워보겠습니다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실제로 간단한 작업입니다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 디스크에서 비디오 파일을 읽거나 컴퓨터에 연결된 카메라에서 직접 비디오 스트림을 캡처할 수 있습니다</a:t>
            </a:r>
            <a:r>
              <a:rPr lang="en-US" altLang="ko-KR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9764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F842C-A92E-39B4-7FA3-2D81A5D22F7E}"/>
              </a:ext>
            </a:extLst>
          </p:cNvPr>
          <p:cNvSpPr txBox="1"/>
          <p:nvPr/>
        </p:nvSpPr>
        <p:spPr>
          <a:xfrm>
            <a:off x="100086" y="1525954"/>
            <a:ext cx="1217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OpenCV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를 사용하여 비디오 파일을 읽는 방법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noto"/>
              </a:rPr>
              <a:t> 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비디오는 실제로 움직임의 외관을 제공하는 일련의 이미지이다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비디오는 이미지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프레임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의 모음으로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578741-335F-1F71-2F6B-CC37CD2E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" y="2880217"/>
            <a:ext cx="4525010" cy="34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175FF-EE3D-1F5A-AF02-42815DEBD4F9}"/>
              </a:ext>
            </a:extLst>
          </p:cNvPr>
          <p:cNvSpPr txBox="1"/>
          <p:nvPr/>
        </p:nvSpPr>
        <p:spPr>
          <a:xfrm>
            <a:off x="5346065" y="3132574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noto"/>
              </a:rPr>
              <a:t>videoCapture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(0)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 인덱스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카메라 파라미터 </a:t>
            </a:r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9E14C8E5-E6F0-D17F-20B3-B48BE6162874}"/>
              </a:ext>
            </a:extLst>
          </p:cNvPr>
          <p:cNvCxnSpPr>
            <a:stCxn id="2050" idx="3"/>
            <a:endCxn id="5" idx="2"/>
          </p:cNvCxnSpPr>
          <p:nvPr/>
        </p:nvCxnSpPr>
        <p:spPr>
          <a:xfrm flipV="1">
            <a:off x="5229225" y="3501906"/>
            <a:ext cx="3187700" cy="11126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6461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F842C-A92E-39B4-7FA3-2D81A5D22F7E}"/>
              </a:ext>
            </a:extLst>
          </p:cNvPr>
          <p:cNvSpPr txBox="1"/>
          <p:nvPr/>
        </p:nvSpPr>
        <p:spPr>
          <a:xfrm>
            <a:off x="354086" y="1464994"/>
            <a:ext cx="1217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Create a </a:t>
            </a:r>
            <a:r>
              <a:rPr lang="en-US" altLang="ko-KR" b="0" i="0" dirty="0" err="1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VideoCapture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 object</a:t>
            </a:r>
          </a:p>
          <a:p>
            <a:pPr algn="l"/>
            <a:r>
              <a:rPr lang="en-US" altLang="ko-KR" dirty="0">
                <a:solidFill>
                  <a:srgbClr val="888888"/>
                </a:solidFill>
                <a:latin typeface="Consolas" panose="020B0609020204030204" pitchFamily="49" charset="0"/>
              </a:rPr>
              <a:t>  - Video </a:t>
            </a:r>
            <a:r>
              <a:rPr lang="ko-KR" altLang="en-US" dirty="0">
                <a:solidFill>
                  <a:srgbClr val="888888"/>
                </a:solidFill>
                <a:latin typeface="Consolas" panose="020B0609020204030204" pitchFamily="49" charset="0"/>
              </a:rPr>
              <a:t>영상 가져오기</a:t>
            </a:r>
            <a:endParaRPr lang="ko-KR" altLang="en-US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pic>
        <p:nvPicPr>
          <p:cNvPr id="3074" name="Picture 2" descr="While loop, video, OpenCV, Python">
            <a:extLst>
              <a:ext uri="{FF2B5EF4-FFF2-40B4-BE49-F238E27FC236}">
                <a16:creationId xmlns:a16="http://schemas.microsoft.com/office/drawing/2014/main" id="{CCD005D2-0DF7-8F6B-F40F-CF66D8BFC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314" y="1969293"/>
            <a:ext cx="6077544" cy="420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7ABDBA-25FE-07FA-B50D-8CAB271B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2266599"/>
            <a:ext cx="434920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714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F842C-A92E-39B4-7FA3-2D81A5D22F7E}"/>
              </a:ext>
            </a:extLst>
          </p:cNvPr>
          <p:cNvSpPr txBox="1"/>
          <p:nvPr/>
        </p:nvSpPr>
        <p:spPr>
          <a:xfrm>
            <a:off x="354086" y="1464994"/>
            <a:ext cx="121731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Create a </a:t>
            </a:r>
            <a:r>
              <a:rPr lang="en-US" altLang="ko-KR" b="0" i="0" dirty="0" err="1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VideoCapture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 object</a:t>
            </a:r>
          </a:p>
          <a:p>
            <a:pPr algn="l"/>
            <a:r>
              <a:rPr lang="en-US" altLang="ko-KR" dirty="0">
                <a:solidFill>
                  <a:srgbClr val="888888"/>
                </a:solidFill>
                <a:latin typeface="Consolas" panose="020B0609020204030204" pitchFamily="49" charset="0"/>
              </a:rPr>
              <a:t>  - Video </a:t>
            </a:r>
            <a:r>
              <a:rPr lang="ko-KR" altLang="en-US" dirty="0">
                <a:solidFill>
                  <a:srgbClr val="888888"/>
                </a:solidFill>
                <a:latin typeface="Consolas" panose="020B0609020204030204" pitchFamily="49" charset="0"/>
              </a:rPr>
              <a:t>속성 정보 가져오기 </a:t>
            </a:r>
            <a:r>
              <a:rPr lang="en-US" altLang="ko-KR" dirty="0">
                <a:solidFill>
                  <a:srgbClr val="888888"/>
                </a:solidFill>
                <a:latin typeface="Consolas" panose="020B0609020204030204" pitchFamily="49" charset="0"/>
              </a:rPr>
              <a:t>: </a:t>
            </a:r>
            <a:r>
              <a:rPr lang="ko-KR" altLang="en-US" dirty="0">
                <a:solidFill>
                  <a:srgbClr val="888888"/>
                </a:solidFill>
                <a:latin typeface="Consolas" panose="020B0609020204030204" pitchFamily="49" charset="0"/>
              </a:rPr>
              <a:t>불러온 비디오 파일을 처리할 때 속도나 크기 처리나 후속 처리를 위해서</a:t>
            </a:r>
            <a:endParaRPr lang="en-US" altLang="ko-KR" dirty="0">
              <a:solidFill>
                <a:srgbClr val="88888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noto"/>
              </a:rPr>
              <a:t>        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특정 비디오가 가진 메타 정보들을 불러와야 합니다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. 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   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noto"/>
              </a:rPr>
              <a:t>    -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불러온 비디오 파일을 사용자 지정 객체에 저장하고 객체를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get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 함수를 사용해서 속성 정보를 불러 올 수 있습니다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323D8D-5C2A-9CD9-237F-50553B3D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71" y="3097596"/>
            <a:ext cx="7262617" cy="33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211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F842C-A92E-39B4-7FA3-2D81A5D22F7E}"/>
              </a:ext>
            </a:extLst>
          </p:cNvPr>
          <p:cNvSpPr txBox="1"/>
          <p:nvPr/>
        </p:nvSpPr>
        <p:spPr>
          <a:xfrm>
            <a:off x="354086" y="1464994"/>
            <a:ext cx="12173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# OpenCV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속성 예시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085263-9CD6-AFB4-2F39-151539F9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989599"/>
            <a:ext cx="7670145" cy="322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3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4AC8547C-AC8A-0D1A-DDF7-F16ED8087482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분석 프로세스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–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8FB52E-6D47-F3F6-2BD1-582605F238A6}"/>
              </a:ext>
            </a:extLst>
          </p:cNvPr>
          <p:cNvSpPr/>
          <p:nvPr/>
        </p:nvSpPr>
        <p:spPr>
          <a:xfrm>
            <a:off x="4900568" y="1694573"/>
            <a:ext cx="2390862" cy="1082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4428F81A-F1BC-D258-A06B-541C1FFB9F91}"/>
              </a:ext>
            </a:extLst>
          </p:cNvPr>
          <p:cNvSpPr/>
          <p:nvPr/>
        </p:nvSpPr>
        <p:spPr>
          <a:xfrm>
            <a:off x="192947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문제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A00BE43A-BC90-33C9-0537-EA52BF5D4B9D}"/>
              </a:ext>
            </a:extLst>
          </p:cNvPr>
          <p:cNvSpPr/>
          <p:nvPr/>
        </p:nvSpPr>
        <p:spPr>
          <a:xfrm>
            <a:off x="2610374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수집</a:t>
            </a:r>
            <a:endParaRPr kumimoji="1" lang="ko-Kore-KR" altLang="en-US" dirty="0"/>
          </a:p>
        </p:txBody>
      </p:sp>
      <p:sp>
        <p:nvSpPr>
          <p:cNvPr id="6" name="오각형[P] 5">
            <a:extLst>
              <a:ext uri="{FF2B5EF4-FFF2-40B4-BE49-F238E27FC236}">
                <a16:creationId xmlns:a16="http://schemas.microsoft.com/office/drawing/2014/main" id="{824CE3B6-4B0D-3ED0-BAE1-72D1ABB632BC}"/>
              </a:ext>
            </a:extLst>
          </p:cNvPr>
          <p:cNvSpPr/>
          <p:nvPr/>
        </p:nvSpPr>
        <p:spPr>
          <a:xfrm>
            <a:off x="5027801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  <p:sp>
        <p:nvSpPr>
          <p:cNvPr id="7" name="오각형[P] 6">
            <a:extLst>
              <a:ext uri="{FF2B5EF4-FFF2-40B4-BE49-F238E27FC236}">
                <a16:creationId xmlns:a16="http://schemas.microsoft.com/office/drawing/2014/main" id="{97B395B0-484D-5649-0FE1-1389F6F1CF1B}"/>
              </a:ext>
            </a:extLst>
          </p:cNvPr>
          <p:cNvSpPr/>
          <p:nvPr/>
        </p:nvSpPr>
        <p:spPr>
          <a:xfrm>
            <a:off x="7445228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모델링</a:t>
            </a:r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DEB01D4F-50E4-76C2-5D53-CDF6E3248BA3}"/>
              </a:ext>
            </a:extLst>
          </p:cNvPr>
          <p:cNvSpPr/>
          <p:nvPr/>
        </p:nvSpPr>
        <p:spPr>
          <a:xfrm>
            <a:off x="9862655" y="1776368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해석</a:t>
            </a:r>
            <a:r>
              <a:rPr kumimoji="1" lang="ko-KR" altLang="en-US" dirty="0"/>
              <a:t> 및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시각화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9B3AB-E700-5F45-E1EB-87EC02ABBCC6}"/>
              </a:ext>
            </a:extLst>
          </p:cNvPr>
          <p:cNvSpPr txBox="1"/>
          <p:nvPr/>
        </p:nvSpPr>
        <p:spPr>
          <a:xfrm>
            <a:off x="5078734" y="2776756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kumimoji="1" lang="ko-Kore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분석 프로세스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8D95C5-3584-D407-87E6-1EE4DDF8F058}"/>
              </a:ext>
            </a:extLst>
          </p:cNvPr>
          <p:cNvSpPr/>
          <p:nvPr/>
        </p:nvSpPr>
        <p:spPr>
          <a:xfrm>
            <a:off x="4826465" y="1602292"/>
            <a:ext cx="201336" cy="184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123AE-42AB-E0AD-F9C6-C7EB2F9366CE}"/>
              </a:ext>
            </a:extLst>
          </p:cNvPr>
          <p:cNvSpPr txBox="1"/>
          <p:nvPr/>
        </p:nvSpPr>
        <p:spPr>
          <a:xfrm>
            <a:off x="831907" y="3429000"/>
            <a:ext cx="10528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3.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데이터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전처리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수집한 데이터를 바로 분석에 적용하는 경우는 거의 없다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전처리가 필요하다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왜냐하면 데이터를 생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  생할 때 분석을 전제로 데이터를 생성하지 않았기 때문이다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   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&lt;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전처리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&gt;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분석에 부적한 구조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누락된 항목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NA(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결측값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존재 등으로 인해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전처리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과정이 필요하다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노이즈 제거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중복값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제거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결측값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보정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데이터 연계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/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통합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데이터 구조 변경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백터화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824012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F842C-A92E-39B4-7FA3-2D81A5D22F7E}"/>
              </a:ext>
            </a:extLst>
          </p:cNvPr>
          <p:cNvSpPr txBox="1"/>
          <p:nvPr/>
        </p:nvSpPr>
        <p:spPr>
          <a:xfrm>
            <a:off x="354086" y="1464994"/>
            <a:ext cx="12173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#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동영상 파일 읽기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6D09E-0A91-391D-1CDE-27CA9852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85" y="2137600"/>
            <a:ext cx="59245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718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F842C-A92E-39B4-7FA3-2D81A5D22F7E}"/>
              </a:ext>
            </a:extLst>
          </p:cNvPr>
          <p:cNvSpPr txBox="1"/>
          <p:nvPr/>
        </p:nvSpPr>
        <p:spPr>
          <a:xfrm>
            <a:off x="354086" y="1464994"/>
            <a:ext cx="1217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#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동영상 파일 프레임 나눠서 저장하기 예시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noto"/>
              </a:rPr>
              <a:t>  - 25 FPS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기준으로 프레임 나눠서 저장 </a:t>
            </a:r>
            <a:endParaRPr lang="ko-KR" altLang="en-US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2B6258-714A-7079-E57C-80D9E043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55" y="2211643"/>
            <a:ext cx="63341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799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F842C-A92E-39B4-7FA3-2D81A5D22F7E}"/>
              </a:ext>
            </a:extLst>
          </p:cNvPr>
          <p:cNvSpPr txBox="1"/>
          <p:nvPr/>
        </p:nvSpPr>
        <p:spPr>
          <a:xfrm>
            <a:off x="354086" y="1464994"/>
            <a:ext cx="1217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#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동영상 파일 프레임 나눠서 저장하기 예시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noto"/>
              </a:rPr>
              <a:t>  - 25 FPS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기준으로 프레임 나눠서 저장 </a:t>
            </a:r>
            <a:endParaRPr lang="ko-KR" altLang="en-US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2B6258-714A-7079-E57C-80D9E043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55" y="2211643"/>
            <a:ext cx="63341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913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의료 데이터 처리 방법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627D52-6D3F-F8F9-8E7D-2EE78E35CCD2}"/>
              </a:ext>
            </a:extLst>
          </p:cNvPr>
          <p:cNvSpPr/>
          <p:nvPr/>
        </p:nvSpPr>
        <p:spPr>
          <a:xfrm>
            <a:off x="878403" y="372056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EDABE3-62FB-B53D-D4F7-26323E6B41A1}"/>
              </a:ext>
            </a:extLst>
          </p:cNvPr>
          <p:cNvSpPr/>
          <p:nvPr/>
        </p:nvSpPr>
        <p:spPr>
          <a:xfrm>
            <a:off x="12799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6BF8D-7108-091D-916C-83446E8C4247}"/>
              </a:ext>
            </a:extLst>
          </p:cNvPr>
          <p:cNvCxnSpPr>
            <a:cxnSpLocks/>
          </p:cNvCxnSpPr>
          <p:nvPr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D76A0-A8A1-49FE-5354-24F348B71272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487E1AF1-F9A6-E682-6340-ECF0A9B67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C67313-DD1C-57C0-A59A-16F5BC370014}"/>
              </a:ext>
            </a:extLst>
          </p:cNvPr>
          <p:cNvSpPr/>
          <p:nvPr/>
        </p:nvSpPr>
        <p:spPr>
          <a:xfrm>
            <a:off x="878403" y="340977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의료 데이터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2F07E3-B435-1443-8317-37F38E35D367}"/>
              </a:ext>
            </a:extLst>
          </p:cNvPr>
          <p:cNvSpPr txBox="1"/>
          <p:nvPr/>
        </p:nvSpPr>
        <p:spPr>
          <a:xfrm>
            <a:off x="354086" y="1464994"/>
            <a:ext cx="121731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DICOM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파일 다루기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 -&gt; Modality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 가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CT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이기 때문에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CT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중심으로 처리방법 </a:t>
            </a:r>
            <a:endParaRPr lang="en-US" altLang="ko-KR" dirty="0">
              <a:solidFill>
                <a:srgbClr val="000000"/>
              </a:solidFill>
              <a:latin typeface="noto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342900" indent="-342900" algn="l"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하우슨 필드 유닛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342900" indent="-342900" algn="l"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noto"/>
              </a:rPr>
              <a:t>Window Center Window Width </a:t>
            </a:r>
          </a:p>
          <a:p>
            <a:pPr marL="342900" indent="-342900" algn="l"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DICOM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파일 읽기 방법 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rgbClr val="000000"/>
              </a:solidFill>
              <a:latin typeface="no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EDD44-1CE1-E095-8478-E15F592203CB}"/>
              </a:ext>
            </a:extLst>
          </p:cNvPr>
          <p:cNvSpPr txBox="1"/>
          <p:nvPr/>
        </p:nvSpPr>
        <p:spPr>
          <a:xfrm>
            <a:off x="1288820" y="4038744"/>
            <a:ext cx="10303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우선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CT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픽셀 값은 일반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RGB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이미지와는 다르다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RGB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이미지의 각 픽셀은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 ~ 255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값으로 이루어져 있지만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CT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Hounsfield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Unit (HU)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라는 단위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이루어져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HU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란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X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선이 몸을 투과할 때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Noto Sans KR"/>
              </a:rPr>
              <a:t>감쇠되는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 정도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나타내는 단위이다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457E1-1AAC-9106-80E0-953351C7D3D6}"/>
              </a:ext>
            </a:extLst>
          </p:cNvPr>
          <p:cNvSpPr txBox="1"/>
          <p:nvPr/>
        </p:nvSpPr>
        <p:spPr>
          <a:xfrm>
            <a:off x="5148708" y="3444366"/>
            <a:ext cx="626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Hounsfield Unit ?</a:t>
            </a:r>
            <a:endParaRPr lang="ko-KR" altLang="en-US" dirty="0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2A67B849-B06C-049E-FD16-A321CD90C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99" y="4877752"/>
            <a:ext cx="4114801" cy="198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82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의료 데이터 처리 방법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627D52-6D3F-F8F9-8E7D-2EE78E35CCD2}"/>
              </a:ext>
            </a:extLst>
          </p:cNvPr>
          <p:cNvSpPr/>
          <p:nvPr/>
        </p:nvSpPr>
        <p:spPr>
          <a:xfrm>
            <a:off x="878403" y="372056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EDABE3-62FB-B53D-D4F7-26323E6B41A1}"/>
              </a:ext>
            </a:extLst>
          </p:cNvPr>
          <p:cNvSpPr/>
          <p:nvPr/>
        </p:nvSpPr>
        <p:spPr>
          <a:xfrm>
            <a:off x="12799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6BF8D-7108-091D-916C-83446E8C4247}"/>
              </a:ext>
            </a:extLst>
          </p:cNvPr>
          <p:cNvCxnSpPr>
            <a:cxnSpLocks/>
          </p:cNvCxnSpPr>
          <p:nvPr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D76A0-A8A1-49FE-5354-24F348B71272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487E1AF1-F9A6-E682-6340-ECF0A9B67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C67313-DD1C-57C0-A59A-16F5BC370014}"/>
              </a:ext>
            </a:extLst>
          </p:cNvPr>
          <p:cNvSpPr/>
          <p:nvPr/>
        </p:nvSpPr>
        <p:spPr>
          <a:xfrm>
            <a:off x="878403" y="340977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의료 데이터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22C72-1B36-1DC9-40D5-43528C69BD04}"/>
              </a:ext>
            </a:extLst>
          </p:cNvPr>
          <p:cNvSpPr txBox="1"/>
          <p:nvPr/>
        </p:nvSpPr>
        <p:spPr>
          <a:xfrm>
            <a:off x="4468852" y="1688739"/>
            <a:ext cx="612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Window Center, Window Width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14947-D1F3-8ED2-3E06-32966BADAD71}"/>
              </a:ext>
            </a:extLst>
          </p:cNvPr>
          <p:cNvSpPr txBox="1"/>
          <p:nvPr/>
        </p:nvSpPr>
        <p:spPr>
          <a:xfrm>
            <a:off x="811252" y="2323237"/>
            <a:ext cx="111651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CT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영상의 픽셀들은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HU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값으로 구성되어 있기 때문에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보고 싶은 신체 부위가 있다면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HU table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을 참고해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Window Center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와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Window Width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를 조절한 뒤에 그 부분 위주로 출력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해줄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 </a:t>
            </a:r>
          </a:p>
          <a:p>
            <a:endParaRPr lang="en-US" altLang="ko-KR" dirty="0">
              <a:solidFill>
                <a:srgbClr val="333333"/>
              </a:solidFill>
              <a:latin typeface="Noto Sans KR"/>
            </a:endParaRPr>
          </a:p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Window Center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는 보고 싶은 부위의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HU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의미하고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Window Width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WC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를 중심으로 관찰하고자 하는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HU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범위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의미한다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D387C-03C6-A71D-1D3A-408609D917BE}"/>
              </a:ext>
            </a:extLst>
          </p:cNvPr>
          <p:cNvSpPr txBox="1"/>
          <p:nvPr/>
        </p:nvSpPr>
        <p:spPr>
          <a:xfrm>
            <a:off x="811251" y="4065731"/>
            <a:ext cx="11165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예를 들어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폐 부위를 중심으로 보고 싶다면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HU table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상 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-600 ~ -400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이므로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Window Center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-600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으로 잡고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Window Width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1600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으로 잡아주면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WC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중심으로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WW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범위만큼을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중심적으로 표현해준다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8086B2F-B144-6290-79C2-7379D3BC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533" y="4814082"/>
            <a:ext cx="2921621" cy="186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0D07BB-95BB-3309-F7CA-A84E81D08954}"/>
              </a:ext>
            </a:extLst>
          </p:cNvPr>
          <p:cNvSpPr txBox="1"/>
          <p:nvPr/>
        </p:nvSpPr>
        <p:spPr>
          <a:xfrm>
            <a:off x="1011973" y="6314587"/>
            <a:ext cx="6127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https://www.stepwards.com/?page_id=21646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0708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의료 데이터 처리 방법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627D52-6D3F-F8F9-8E7D-2EE78E35CCD2}"/>
              </a:ext>
            </a:extLst>
          </p:cNvPr>
          <p:cNvSpPr/>
          <p:nvPr/>
        </p:nvSpPr>
        <p:spPr>
          <a:xfrm>
            <a:off x="878403" y="372056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EDABE3-62FB-B53D-D4F7-26323E6B41A1}"/>
              </a:ext>
            </a:extLst>
          </p:cNvPr>
          <p:cNvSpPr/>
          <p:nvPr/>
        </p:nvSpPr>
        <p:spPr>
          <a:xfrm>
            <a:off x="12799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6BF8D-7108-091D-916C-83446E8C4247}"/>
              </a:ext>
            </a:extLst>
          </p:cNvPr>
          <p:cNvCxnSpPr>
            <a:cxnSpLocks/>
          </p:cNvCxnSpPr>
          <p:nvPr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D76A0-A8A1-49FE-5354-24F348B71272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487E1AF1-F9A6-E682-6340-ECF0A9B67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C67313-DD1C-57C0-A59A-16F5BC370014}"/>
              </a:ext>
            </a:extLst>
          </p:cNvPr>
          <p:cNvSpPr/>
          <p:nvPr/>
        </p:nvSpPr>
        <p:spPr>
          <a:xfrm>
            <a:off x="878403" y="340977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의료 데이터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CA18E-E73B-E6DA-352F-D02F10DC75F4}"/>
              </a:ext>
            </a:extLst>
          </p:cNvPr>
          <p:cNvSpPr txBox="1"/>
          <p:nvPr/>
        </p:nvSpPr>
        <p:spPr>
          <a:xfrm>
            <a:off x="4789913" y="1722192"/>
            <a:ext cx="2612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DICOM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파일 읽는 방법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77E36-D3FC-D977-1540-084502F55FF4}"/>
              </a:ext>
            </a:extLst>
          </p:cNvPr>
          <p:cNvSpPr txBox="1"/>
          <p:nvPr/>
        </p:nvSpPr>
        <p:spPr>
          <a:xfrm>
            <a:off x="2271131" y="2319330"/>
            <a:ext cx="10261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먼저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파이썬으로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DICOM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파일을 다룰 수 있도록 도와주는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pydicom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 library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 존재</a:t>
            </a:r>
            <a:endParaRPr lang="ko-KR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E24BEBE-090E-06C7-D8E1-D7B22C58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800" y="3363806"/>
            <a:ext cx="7620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6F91E-1332-9E13-240C-931DEEBB0AFA}"/>
              </a:ext>
            </a:extLst>
          </p:cNvPr>
          <p:cNvSpPr txBox="1"/>
          <p:nvPr/>
        </p:nvSpPr>
        <p:spPr>
          <a:xfrm>
            <a:off x="2298800" y="2994474"/>
            <a:ext cx="2612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코드의 흐름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F9CC71-5DA1-6445-5F04-F42F779113D3}"/>
              </a:ext>
            </a:extLst>
          </p:cNvPr>
          <p:cNvSpPr txBox="1"/>
          <p:nvPr/>
        </p:nvSpPr>
        <p:spPr>
          <a:xfrm>
            <a:off x="1469497" y="4857710"/>
            <a:ext cx="10194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Rescale Slope(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경사 재설정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, Window Center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와 같은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DICOM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속성을 적용해주지 않으면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DICOM Viewer 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imageJ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MicroDicom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출력한 이미지와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 KR"/>
              </a:rPr>
              <a:t>pydicom.read_file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 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출력한 이미지 사이에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contrast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및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brightness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차이가 발생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하게 되니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신경써줘야한다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그리고 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Noto Sans KR"/>
              </a:rPr>
              <a:t>apply_voi_lut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( )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은 무조건 적용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14996-5274-CA26-D70A-011AACF697AD}"/>
              </a:ext>
            </a:extLst>
          </p:cNvPr>
          <p:cNvSpPr txBox="1"/>
          <p:nvPr/>
        </p:nvSpPr>
        <p:spPr>
          <a:xfrm>
            <a:off x="468606" y="5934670"/>
            <a:ext cx="62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https://artiiicy.tistory.com/63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https://codesti.com/issue/pydicom/pydicom/1401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018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69C02F1-E6BC-C784-D2AA-DB1EAF67A7D2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의료 데이터 처리 방법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627D52-6D3F-F8F9-8E7D-2EE78E35CCD2}"/>
              </a:ext>
            </a:extLst>
          </p:cNvPr>
          <p:cNvSpPr/>
          <p:nvPr/>
        </p:nvSpPr>
        <p:spPr>
          <a:xfrm>
            <a:off x="878403" y="372056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데이터 처리 방법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EDABE3-62FB-B53D-D4F7-26323E6B41A1}"/>
              </a:ext>
            </a:extLst>
          </p:cNvPr>
          <p:cNvSpPr/>
          <p:nvPr/>
        </p:nvSpPr>
        <p:spPr>
          <a:xfrm>
            <a:off x="12799" y="0"/>
            <a:ext cx="12192001" cy="714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6BF8D-7108-091D-916C-83446E8C4247}"/>
              </a:ext>
            </a:extLst>
          </p:cNvPr>
          <p:cNvCxnSpPr>
            <a:cxnSpLocks/>
          </p:cNvCxnSpPr>
          <p:nvPr/>
        </p:nvCxnSpPr>
        <p:spPr>
          <a:xfrm flipH="1">
            <a:off x="9140823" y="4065"/>
            <a:ext cx="454026" cy="70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D76A0-A8A1-49FE-5354-24F348B71272}"/>
              </a:ext>
            </a:extLst>
          </p:cNvPr>
          <p:cNvSpPr/>
          <p:nvPr/>
        </p:nvSpPr>
        <p:spPr>
          <a:xfrm>
            <a:off x="208593" y="100393"/>
            <a:ext cx="86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487E1AF1-F9A6-E682-6340-ECF0A9B67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771" y="369808"/>
            <a:ext cx="935636" cy="2842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C67313-DD1C-57C0-A59A-16F5BC370014}"/>
              </a:ext>
            </a:extLst>
          </p:cNvPr>
          <p:cNvSpPr/>
          <p:nvPr/>
        </p:nvSpPr>
        <p:spPr>
          <a:xfrm>
            <a:off x="878403" y="340977"/>
            <a:ext cx="309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spc="-50" dirty="0">
                <a:gradFill>
                  <a:gsLst>
                    <a:gs pos="100000">
                      <a:srgbClr val="F6F6F6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의료 데이터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12D3B-D1F3-5021-54D9-D5EEFD5ACE41}"/>
              </a:ext>
            </a:extLst>
          </p:cNvPr>
          <p:cNvSpPr txBox="1"/>
          <p:nvPr/>
        </p:nvSpPr>
        <p:spPr>
          <a:xfrm>
            <a:off x="4265806" y="1666436"/>
            <a:ext cx="437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DICOM 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간단하게 파일 읽는 방법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D84B0-76A2-7FBD-F8B2-DA282B9F47C9}"/>
              </a:ext>
            </a:extLst>
          </p:cNvPr>
          <p:cNvSpPr txBox="1"/>
          <p:nvPr/>
        </p:nvSpPr>
        <p:spPr>
          <a:xfrm>
            <a:off x="468606" y="5934670"/>
            <a:ext cx="62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https://artiiicy.tistory.com/63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https://codesti.com/issue/pydicom/pydicom/1401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DA08B-2229-E040-D97B-C6308048E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65" y="2163682"/>
            <a:ext cx="5319829" cy="36430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3A899F-1BE9-5937-454E-72CAE365F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585" y="2163682"/>
            <a:ext cx="6090663" cy="36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96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D294E-317A-C4A4-9EB5-26905C500D45}"/>
              </a:ext>
            </a:extLst>
          </p:cNvPr>
          <p:cNvSpPr txBox="1"/>
          <p:nvPr/>
        </p:nvSpPr>
        <p:spPr>
          <a:xfrm>
            <a:off x="638665" y="1060045"/>
            <a:ext cx="10937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우리는 두 개의 이미지를 병합하거나 혼합해야 하는 프로젝트나 작업을 접하게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그러나 크기 조정과 같은 다양한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파라메트릭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제한으로 인해 작업을 실행하기 어려울 것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4FEF4-5DCC-E407-24F6-9813DDE30A8D}"/>
              </a:ext>
            </a:extLst>
          </p:cNvPr>
          <p:cNvSpPr txBox="1"/>
          <p:nvPr/>
        </p:nvSpPr>
        <p:spPr>
          <a:xfrm>
            <a:off x="638664" y="1855518"/>
            <a:ext cx="11361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서로의 위에 이미지를 혼합하고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붙여넣는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것을 재미있고 흥미롭게 만들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다양한 매개 변수의 여러 이미지로 작업하고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OpenCV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프로그램을 사용하여 해당 이미지에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블렌딩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및 붙여넣기 프로세스를 수행하는 방법을 배웁니다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9A65E7-740C-79D5-F60B-805D8BD39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76" y="2667524"/>
            <a:ext cx="5508003" cy="367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4171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614F3D-73F5-693C-7EF5-AD8DF45BBE8C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# </a:t>
            </a:r>
            <a:r>
              <a:rPr lang="ko-KR" altLang="en-US"/>
              <a:t>혼합 및 붙여 넣기 소개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5FCC8-A4D6-7931-39C7-FA7AA824DB26}"/>
              </a:ext>
            </a:extLst>
          </p:cNvPr>
          <p:cNvSpPr txBox="1"/>
          <p:nvPr/>
        </p:nvSpPr>
        <p:spPr>
          <a:xfrm>
            <a:off x="1081726" y="1540812"/>
            <a:ext cx="10805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혼합 및 붙여넣기는 일반적으로 두 이미지를 혼합하거나 다른 이미지 위에 이미지를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데 사용됩니다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그래픽 디자인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로고 배치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인터넷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생성과 같은 혼합 및 붙여넣기를 위한 많은 응용 프로그램이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이러한 모든 응용 프로그램은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OpenCV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를 사용하여 쉽고 빠르게 처리할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95D90-521C-06F6-DA35-D70DE14B5708}"/>
              </a:ext>
            </a:extLst>
          </p:cNvPr>
          <p:cNvSpPr txBox="1"/>
          <p:nvPr/>
        </p:nvSpPr>
        <p:spPr>
          <a:xfrm>
            <a:off x="1081726" y="2575577"/>
            <a:ext cx="10805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이미지 붙여넣기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는 하나의 이미지를 다른 이미지 위에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과정입니다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OpenCV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에서 이 프로세스를 성공적으로 적용하려면 첫 번째 이미지에서 관심 영역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(ROI)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을 선택한 </a:t>
            </a:r>
            <a:endParaRPr lang="en-US" altLang="ko-KR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다음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마스킹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및 몇 가지 논리 연산을 적용하여 첫 번째 이미지 위에 두 번째 이미지를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오버레이해야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85B83-83C3-79A9-A073-DEED39E0C5C7}"/>
              </a:ext>
            </a:extLst>
          </p:cNvPr>
          <p:cNvSpPr txBox="1"/>
          <p:nvPr/>
        </p:nvSpPr>
        <p:spPr>
          <a:xfrm>
            <a:off x="1081726" y="3722744"/>
            <a:ext cx="6122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블렌딩하는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과정은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9D25D-C70E-3216-0FA1-477949EA87D4}"/>
              </a:ext>
            </a:extLst>
          </p:cNvPr>
          <p:cNvSpPr txBox="1"/>
          <p:nvPr/>
        </p:nvSpPr>
        <p:spPr>
          <a:xfrm>
            <a:off x="3108489" y="3722744"/>
            <a:ext cx="10635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cv2.addWeighted()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Open Sans" panose="020B0606030504020204" pitchFamily="34" charset="0"/>
              </a:rPr>
              <a:t>openCV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 의 함수를 통해 이루어집니다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이 기능은 입력 이미지를 </a:t>
            </a:r>
            <a:endParaRPr lang="en-US" altLang="ko-KR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  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443B-D981-5F1C-4685-FB8BC08273C6}"/>
              </a:ext>
            </a:extLst>
          </p:cNvPr>
          <p:cNvSpPr txBox="1"/>
          <p:nvPr/>
        </p:nvSpPr>
        <p:spPr>
          <a:xfrm>
            <a:off x="1081725" y="4111178"/>
            <a:ext cx="10635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모두 사용하고 각 이미지 픽셀에 특정 가중치를 할당하고 함께 더한 다음 결과를 새 픽셀로 출력합니다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1" name="Picture 2" descr="붙여넣기 OpenCV 블렌딩">
            <a:extLst>
              <a:ext uri="{FF2B5EF4-FFF2-40B4-BE49-F238E27FC236}">
                <a16:creationId xmlns:a16="http://schemas.microsoft.com/office/drawing/2014/main" id="{CB42A100-27C1-35F3-A204-5A0A772AC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90" y="4582642"/>
            <a:ext cx="6259398" cy="204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1409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E04FB8-1F82-2226-33F8-CE70A6A39B51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로 같은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실험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A31B9B-83AB-9355-5F00-477890CA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20" y="1927193"/>
            <a:ext cx="4352925" cy="2400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C6EE7-7610-C303-5C88-29D530392C81}"/>
              </a:ext>
            </a:extLst>
          </p:cNvPr>
          <p:cNvSpPr txBox="1"/>
          <p:nvPr/>
        </p:nvSpPr>
        <p:spPr>
          <a:xfrm>
            <a:off x="959520" y="1557861"/>
            <a:ext cx="1417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로드 </a:t>
            </a:r>
          </a:p>
        </p:txBody>
      </p:sp>
      <p:pic>
        <p:nvPicPr>
          <p:cNvPr id="8" name="Picture 2" descr="블렌딩 openCV">
            <a:extLst>
              <a:ext uri="{FF2B5EF4-FFF2-40B4-BE49-F238E27FC236}">
                <a16:creationId xmlns:a16="http://schemas.microsoft.com/office/drawing/2014/main" id="{DD0F6762-320F-0CCB-C125-C71A6281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786" y="1363389"/>
            <a:ext cx="359869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블렌딩 openCV">
            <a:extLst>
              <a:ext uri="{FF2B5EF4-FFF2-40B4-BE49-F238E27FC236}">
                <a16:creationId xmlns:a16="http://schemas.microsoft.com/office/drawing/2014/main" id="{BDB44EFC-66F0-4707-B982-5CAABC12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787" y="3930318"/>
            <a:ext cx="359869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4E93B09-5B64-43D8-971F-697008127C01}"/>
              </a:ext>
            </a:extLst>
          </p:cNvPr>
          <p:cNvSpPr/>
          <p:nvPr/>
        </p:nvSpPr>
        <p:spPr>
          <a:xfrm>
            <a:off x="5590095" y="3429000"/>
            <a:ext cx="754144" cy="400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F7FE3-A529-A946-38B7-4E2D362D078E}"/>
              </a:ext>
            </a:extLst>
          </p:cNvPr>
          <p:cNvSpPr txBox="1"/>
          <p:nvPr/>
        </p:nvSpPr>
        <p:spPr>
          <a:xfrm>
            <a:off x="855483" y="4666727"/>
            <a:ext cx="6122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보시다시피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이미지를 가져와서 열었습니다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이러한 이미지의 모양을 확인하고 두 이미지의 크기가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같은지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확인할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현재 이미지가 같은 크기가 아니므로 약간의 크기 조정이 필요합니다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0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4AC8547C-AC8A-0D1A-DDF7-F16ED8087482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분석 프로세스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–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8FB52E-6D47-F3F6-2BD1-582605F238A6}"/>
              </a:ext>
            </a:extLst>
          </p:cNvPr>
          <p:cNvSpPr/>
          <p:nvPr/>
        </p:nvSpPr>
        <p:spPr>
          <a:xfrm>
            <a:off x="7308211" y="1694573"/>
            <a:ext cx="2390862" cy="1082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4428F81A-F1BC-D258-A06B-541C1FFB9F91}"/>
              </a:ext>
            </a:extLst>
          </p:cNvPr>
          <p:cNvSpPr/>
          <p:nvPr/>
        </p:nvSpPr>
        <p:spPr>
          <a:xfrm>
            <a:off x="192947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문제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A00BE43A-BC90-33C9-0537-EA52BF5D4B9D}"/>
              </a:ext>
            </a:extLst>
          </p:cNvPr>
          <p:cNvSpPr/>
          <p:nvPr/>
        </p:nvSpPr>
        <p:spPr>
          <a:xfrm>
            <a:off x="2610374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수집</a:t>
            </a:r>
            <a:endParaRPr kumimoji="1" lang="ko-Kore-KR" altLang="en-US" dirty="0"/>
          </a:p>
        </p:txBody>
      </p:sp>
      <p:sp>
        <p:nvSpPr>
          <p:cNvPr id="6" name="오각형[P] 5">
            <a:extLst>
              <a:ext uri="{FF2B5EF4-FFF2-40B4-BE49-F238E27FC236}">
                <a16:creationId xmlns:a16="http://schemas.microsoft.com/office/drawing/2014/main" id="{824CE3B6-4B0D-3ED0-BAE1-72D1ABB632BC}"/>
              </a:ext>
            </a:extLst>
          </p:cNvPr>
          <p:cNvSpPr/>
          <p:nvPr/>
        </p:nvSpPr>
        <p:spPr>
          <a:xfrm>
            <a:off x="5027801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  <p:sp>
        <p:nvSpPr>
          <p:cNvPr id="7" name="오각형[P] 6">
            <a:extLst>
              <a:ext uri="{FF2B5EF4-FFF2-40B4-BE49-F238E27FC236}">
                <a16:creationId xmlns:a16="http://schemas.microsoft.com/office/drawing/2014/main" id="{97B395B0-484D-5649-0FE1-1389F6F1CF1B}"/>
              </a:ext>
            </a:extLst>
          </p:cNvPr>
          <p:cNvSpPr/>
          <p:nvPr/>
        </p:nvSpPr>
        <p:spPr>
          <a:xfrm>
            <a:off x="7445228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모델링</a:t>
            </a:r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DEB01D4F-50E4-76C2-5D53-CDF6E3248BA3}"/>
              </a:ext>
            </a:extLst>
          </p:cNvPr>
          <p:cNvSpPr/>
          <p:nvPr/>
        </p:nvSpPr>
        <p:spPr>
          <a:xfrm>
            <a:off x="9862655" y="1776368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해석</a:t>
            </a:r>
            <a:r>
              <a:rPr kumimoji="1" lang="ko-KR" altLang="en-US" dirty="0"/>
              <a:t> 및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시각화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9B3AB-E700-5F45-E1EB-87EC02ABBCC6}"/>
              </a:ext>
            </a:extLst>
          </p:cNvPr>
          <p:cNvSpPr txBox="1"/>
          <p:nvPr/>
        </p:nvSpPr>
        <p:spPr>
          <a:xfrm>
            <a:off x="5078734" y="2776756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kumimoji="1" lang="ko-Kore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분석 프로세스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8D95C5-3584-D407-87E6-1EE4DDF8F058}"/>
              </a:ext>
            </a:extLst>
          </p:cNvPr>
          <p:cNvSpPr/>
          <p:nvPr/>
        </p:nvSpPr>
        <p:spPr>
          <a:xfrm>
            <a:off x="7243892" y="1591811"/>
            <a:ext cx="201336" cy="184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4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123AE-42AB-E0AD-F9C6-C7EB2F9366CE}"/>
              </a:ext>
            </a:extLst>
          </p:cNvPr>
          <p:cNvSpPr txBox="1"/>
          <p:nvPr/>
        </p:nvSpPr>
        <p:spPr>
          <a:xfrm>
            <a:off x="831907" y="3429000"/>
            <a:ext cx="10528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4.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모델링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원하는 결과를 도출하기 위해서 예측이든 분류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희귀를 위한 작업을 진행하는 단계이다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즉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전처리된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  데이터를 활용하여 학습을 진행하는 단계 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602714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10D155-94C8-94DC-5999-AA7E3B6379F2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로 같은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실험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D20E4-82C6-0D47-F49A-6CACF074ED33}"/>
              </a:ext>
            </a:extLst>
          </p:cNvPr>
          <p:cNvSpPr txBox="1"/>
          <p:nvPr/>
        </p:nvSpPr>
        <p:spPr>
          <a:xfrm>
            <a:off x="959520" y="1557861"/>
            <a:ext cx="220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크기 수정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11E7D6-6DE6-4E43-5A97-79A18F44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81" y="1947339"/>
            <a:ext cx="4057650" cy="3352800"/>
          </a:xfrm>
          <a:prstGeom prst="rect">
            <a:avLst/>
          </a:prstGeom>
        </p:spPr>
      </p:pic>
      <p:pic>
        <p:nvPicPr>
          <p:cNvPr id="8" name="Picture 2" descr="블렌딩 openCV">
            <a:extLst>
              <a:ext uri="{FF2B5EF4-FFF2-40B4-BE49-F238E27FC236}">
                <a16:creationId xmlns:a16="http://schemas.microsoft.com/office/drawing/2014/main" id="{69470535-3535-B376-DD0C-70A17AE7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389" y="1742527"/>
            <a:ext cx="2777268" cy="208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블렌딩 openCV">
            <a:extLst>
              <a:ext uri="{FF2B5EF4-FFF2-40B4-BE49-F238E27FC236}">
                <a16:creationId xmlns:a16="http://schemas.microsoft.com/office/drawing/2014/main" id="{E00AE217-9551-0CEB-E9CF-603E8CE0F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79" y="4029996"/>
            <a:ext cx="2920688" cy="219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AA1B520-AAA0-0350-D867-36AB5EDB28E9}"/>
              </a:ext>
            </a:extLst>
          </p:cNvPr>
          <p:cNvSpPr/>
          <p:nvPr/>
        </p:nvSpPr>
        <p:spPr>
          <a:xfrm>
            <a:off x="5571241" y="3318235"/>
            <a:ext cx="829559" cy="711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836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BE975-6265-ACDB-98A5-3E40C1507398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로 같은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실험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BB2F8-C910-1084-A35B-E6FB334EC4C0}"/>
              </a:ext>
            </a:extLst>
          </p:cNvPr>
          <p:cNvSpPr txBox="1"/>
          <p:nvPr/>
        </p:nvSpPr>
        <p:spPr>
          <a:xfrm>
            <a:off x="959520" y="1557861"/>
            <a:ext cx="638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크기를 조정했으므로 바로 혼합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19618C-857B-662C-9ABC-5BA8DF5F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32" y="2055677"/>
            <a:ext cx="4343400" cy="3752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FA42C0-149B-CBA3-E9D5-C7F729D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89" y="2055677"/>
            <a:ext cx="2830573" cy="2148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61FE19-749C-5F1C-67F2-E3A063CDA42D}"/>
              </a:ext>
            </a:extLst>
          </p:cNvPr>
          <p:cNvSpPr txBox="1"/>
          <p:nvPr/>
        </p:nvSpPr>
        <p:spPr>
          <a:xfrm>
            <a:off x="5738175" y="4305402"/>
            <a:ext cx="6122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cv2.addWeighted() </a:t>
            </a:r>
            <a:r>
              <a:rPr lang="ko-KR" altLang="en-US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함수를 사용 하여 이미지 혼합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42658-2AE1-E786-9C37-E581DE31A82A}"/>
              </a:ext>
            </a:extLst>
          </p:cNvPr>
          <p:cNvSpPr txBox="1"/>
          <p:nvPr/>
        </p:nvSpPr>
        <p:spPr>
          <a:xfrm>
            <a:off x="5738175" y="4813805"/>
            <a:ext cx="6122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매개변수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\(\alpha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\(\beta \)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에 대해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0.5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값을 사용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6D839-AB9A-3C2A-FC00-83270D5E9DC0}"/>
              </a:ext>
            </a:extLst>
          </p:cNvPr>
          <p:cNvSpPr txBox="1"/>
          <p:nvPr/>
        </p:nvSpPr>
        <p:spPr>
          <a:xfrm>
            <a:off x="5738175" y="5300139"/>
            <a:ext cx="6122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위의 결과를 관찰하십시오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\(\alpha \)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\(\beta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값이 같으므로 두 이미지 모두 결과에서 동일하게 나타납니다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2AA07-38FF-1EA2-1CCA-7CF38A16920A}"/>
              </a:ext>
            </a:extLst>
          </p:cNvPr>
          <p:cNvSpPr txBox="1"/>
          <p:nvPr/>
        </p:nvSpPr>
        <p:spPr>
          <a:xfrm>
            <a:off x="1090145" y="5973162"/>
            <a:ext cx="99203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Wanted GOAT"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이미지의 배경색은 흰색입니다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 흰색 배경 이미지를 첫 번째 이미지 위에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블렌딩하면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"Federer(</a:t>
            </a:r>
            <a:r>
              <a:rPr lang="ko-KR" altLang="en-US" dirty="0" err="1">
                <a:solidFill>
                  <a:srgbClr val="000000"/>
                </a:solidFill>
                <a:latin typeface="Open Sans" panose="020B0606030504020204" pitchFamily="34" charset="0"/>
              </a:rPr>
              <a:t>페더러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)- Nadal(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나달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– Djokovic(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조코비치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)"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이미지가 약간 흐려집니다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3395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240E7-99EE-C34D-2749-B21B94A7D587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로 같은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실험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5609A-5FBB-FFFA-65C7-A5978D7F6BAF}"/>
              </a:ext>
            </a:extLst>
          </p:cNvPr>
          <p:cNvSpPr txBox="1"/>
          <p:nvPr/>
        </p:nvSpPr>
        <p:spPr>
          <a:xfrm>
            <a:off x="930896" y="1616945"/>
            <a:ext cx="10937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첫 번째 이미지를 더 빛나게 하려면 어떻게 해야 할까요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훨씬 높은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\(\alpha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값과 훨씬 낮은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\(\beta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값을 간단히 전달합니다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4" name="Picture 2" descr="블렌딩 openCV">
            <a:extLst>
              <a:ext uri="{FF2B5EF4-FFF2-40B4-BE49-F238E27FC236}">
                <a16:creationId xmlns:a16="http://schemas.microsoft.com/office/drawing/2014/main" id="{3E2EF50C-F6A4-C59D-9D92-59670076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68" y="2277900"/>
            <a:ext cx="3689022" cy="27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12C5EF-31D6-B4EF-0BD5-ED39958A9435}"/>
              </a:ext>
            </a:extLst>
          </p:cNvPr>
          <p:cNvSpPr txBox="1"/>
          <p:nvPr/>
        </p:nvSpPr>
        <p:spPr>
          <a:xfrm>
            <a:off x="5407893" y="5172412"/>
            <a:ext cx="61227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원본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"Federer(</a:t>
            </a:r>
            <a:r>
              <a:rPr lang="ko-KR" altLang="en-US" dirty="0" err="1">
                <a:solidFill>
                  <a:srgbClr val="000000"/>
                </a:solidFill>
                <a:latin typeface="Open Sans" panose="020B0606030504020204" pitchFamily="34" charset="0"/>
              </a:rPr>
              <a:t>페더러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)- Nadal(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나달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– Djokovic(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조코비치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)"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이미지 위에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"Wanted GOAT"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기호의 두 번째 이미지만 겨우 볼 수 있다는 점에 주목하십시오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이것은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\(\alpha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\(\beta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값을 각각 조정하여 두 이미지의 혼합을 조작하는 것이 실제로 매우 쉽다는 것을 보여줍니다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632B5F-0C9C-A366-DF20-78E79222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24" y="2263276"/>
            <a:ext cx="43529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28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634AB-2165-6175-B11A-784EBCFE3A5C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로 같은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실험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25F2B-0FD1-15AF-DE51-273E01A02514}"/>
              </a:ext>
            </a:extLst>
          </p:cNvPr>
          <p:cNvSpPr txBox="1"/>
          <p:nvPr/>
        </p:nvSpPr>
        <p:spPr>
          <a:xfrm>
            <a:off x="930896" y="16169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\(\alpha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\(\beta \)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값을 사용하면 원래 픽셀 값이 함께 추가됩니다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4" name="Picture 2" descr="블렌딩 openCV">
            <a:extLst>
              <a:ext uri="{FF2B5EF4-FFF2-40B4-BE49-F238E27FC236}">
                <a16:creationId xmlns:a16="http://schemas.microsoft.com/office/drawing/2014/main" id="{228E0660-B072-D8A0-9615-A770B67C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65" y="2173845"/>
            <a:ext cx="3597172" cy="26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03C656-53B6-45E0-7A2E-979C4806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72" y="2173845"/>
            <a:ext cx="3852715" cy="4302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5CCA8D-2B38-7589-3C26-B7D3DC0C3613}"/>
              </a:ext>
            </a:extLst>
          </p:cNvPr>
          <p:cNvSpPr txBox="1"/>
          <p:nvPr/>
        </p:nvSpPr>
        <p:spPr>
          <a:xfrm>
            <a:off x="5368565" y="5059292"/>
            <a:ext cx="6122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또한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\(\gamma \)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255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이면 출력 이미지의 모든 픽셀이 흰색이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\(\gamma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요소로 직접 실험을 시도하고 출력 혼합에 어떤 영향을 미치는지 확인할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9219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271411-0F32-FC74-5143-E9FCC874E048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다양한 크기의 이미지 </a:t>
            </a:r>
            <a:r>
              <a:rPr lang="ko-KR" altLang="en-US" dirty="0" err="1"/>
              <a:t>블렌딩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CF0B0-7DC1-1E46-C3DB-B59091AA20A2}"/>
              </a:ext>
            </a:extLst>
          </p:cNvPr>
          <p:cNvSpPr txBox="1"/>
          <p:nvPr/>
        </p:nvSpPr>
        <p:spPr>
          <a:xfrm>
            <a:off x="1100579" y="1543715"/>
            <a:ext cx="106263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실생활에서 우리는 정확히 같은 크기를 가지고 있거나 이미지를 크게 왜곡하지 않고 동일하게 크기를 조정할 수 있는 두 개의 이미지를 본 이전 예만큼 운이 좋지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크기가 다른 이미지로 위와 동일한 프로세스를 시도하면 원하지 않는 결과가 나타납니다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그렇다면 다양한 이미지 크기와 관련하여 이미지 혼합을 어떻게 해결해야 할까요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위와 동일한 예제 이미지를 사용하여 이를 시연해 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B63C4-B707-954C-6E72-B00EBBBEDC41}"/>
              </a:ext>
            </a:extLst>
          </p:cNvPr>
          <p:cNvSpPr txBox="1"/>
          <p:nvPr/>
        </p:nvSpPr>
        <p:spPr>
          <a:xfrm>
            <a:off x="1100578" y="3011393"/>
            <a:ext cx="107583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우리가 수행할 첫 번째 작업은 큰 이미지 위에 작은 이미지가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것처럼 보이도록 만드는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지금은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블렌딩을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수행하지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 작업을 붙여넣기라고 하며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NumPy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재할당 연산자를 사용하여 수행됩니다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더 큰 이미지의 값을 가져와서 더 큰 이미지의 특정 섹션에 있는 더 작은 이미지와 일치하도록 재할당합니다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23118-8D89-3D58-6A92-ECDA1AF54CF3}"/>
              </a:ext>
            </a:extLst>
          </p:cNvPr>
          <p:cNvSpPr txBox="1"/>
          <p:nvPr/>
        </p:nvSpPr>
        <p:spPr>
          <a:xfrm>
            <a:off x="1100578" y="4479071"/>
            <a:ext cx="1047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두 번째 작업은 이미지를 실제로 혼합하는 작업입니다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cv2.addWeighted() 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그러나 동일한 크기의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3BA6-33AD-9D66-F359-C0122F4F9B93}"/>
              </a:ext>
            </a:extLst>
          </p:cNvPr>
          <p:cNvSpPr txBox="1"/>
          <p:nvPr/>
        </p:nvSpPr>
        <p:spPr>
          <a:xfrm>
            <a:off x="1100578" y="4991119"/>
            <a:ext cx="10758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이미지에서만 작동하므로 이 기능을 사용하지 않습니다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대신 논리 </a:t>
            </a:r>
            <a:r>
              <a:rPr lang="ko-KR" altLang="en-US" b="0" i="0" dirty="0">
                <a:solidFill>
                  <a:srgbClr val="03A9F4"/>
                </a:solidFill>
                <a:effectLst/>
                <a:latin typeface="Open Sans" panose="020B0606030504020204" pitchFamily="34" charset="0"/>
                <a:hlinkClick r:id="rId2"/>
              </a:rPr>
              <a:t>비트 연산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을 사용하여 마스크를 생성합니다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96096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47D30-2CFA-E369-C27F-EA972C3250E3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다양한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들어가기 전 비트연산에 대해서 알고 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77D16-AFEC-F02B-6BA6-5DF0A49EAE81}"/>
              </a:ext>
            </a:extLst>
          </p:cNvPr>
          <p:cNvSpPr txBox="1"/>
          <p:nvPr/>
        </p:nvSpPr>
        <p:spPr>
          <a:xfrm>
            <a:off x="1270262" y="1614043"/>
            <a:ext cx="8675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작업에는 네 가지가 있으며 매우 간단하고 이해하기 쉽습니다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5" name="Picture 2" descr="비트 논리 연산, OpenCV">
            <a:extLst>
              <a:ext uri="{FF2B5EF4-FFF2-40B4-BE49-F238E27FC236}">
                <a16:creationId xmlns:a16="http://schemas.microsoft.com/office/drawing/2014/main" id="{2F0F29AC-803C-904B-55D1-50410FDBE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26" y="2168041"/>
            <a:ext cx="9753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96FC6-A404-7C8F-1DC2-ECDC2459D38C}"/>
              </a:ext>
            </a:extLst>
          </p:cNvPr>
          <p:cNvSpPr txBox="1"/>
          <p:nvPr/>
        </p:nvSpPr>
        <p:spPr>
          <a:xfrm>
            <a:off x="1656761" y="4791107"/>
            <a:ext cx="7902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AND –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두 픽셀이 모두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보다 크면 참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OR –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두 픽셀 중 하나가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보다 크면 참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XOR –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두 픽셀 중 하나가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보다 크지만 둘 다는 아닌 경우 참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NOT –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픽셀 값 반전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5650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47D30-2CFA-E369-C27F-EA972C3250E3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다양한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들어가기 전 비트연산에 대해서 알고 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753D6-C47E-CEF7-36F6-76382EE27B74}"/>
              </a:ext>
            </a:extLst>
          </p:cNvPr>
          <p:cNvSpPr txBox="1"/>
          <p:nvPr/>
        </p:nvSpPr>
        <p:spPr>
          <a:xfrm>
            <a:off x="1173193" y="1429377"/>
            <a:ext cx="104029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비트 연산은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그레이스케일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이미지에 적용됩니다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우선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다음 예제에서 볼 수 있듯이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그레이스케일을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이진 이미지로 변환합니다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변환 규칙은 다음과 같습니다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 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보다 큰 픽셀은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되고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은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으로 유지됩니다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즉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값이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"0"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인 주어진 픽셀은 숫자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으로 표시되고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픽셀이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꺼짐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")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값이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"0"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보다 큰 픽셀은 숫자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로 표시됩니다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픽셀이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켜짐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").  </a:t>
            </a:r>
            <a:endParaRPr lang="ko-KR" altLang="en-US" dirty="0"/>
          </a:p>
        </p:txBody>
      </p:sp>
      <p:pic>
        <p:nvPicPr>
          <p:cNvPr id="8194" name="Picture 2" descr="비트 논리 연산, 이진 이미지 OpenCV">
            <a:extLst>
              <a:ext uri="{FF2B5EF4-FFF2-40B4-BE49-F238E27FC236}">
                <a16:creationId xmlns:a16="http://schemas.microsoft.com/office/drawing/2014/main" id="{6AA1AEFD-7B0C-6143-8507-009B7FBD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53" y="2528188"/>
            <a:ext cx="3658064" cy="42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632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47D30-2CFA-E369-C27F-EA972C3250E3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다양한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들어가기 전 비트연산에 대해서 알고 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4BBE7-D094-4A07-B03D-3A9B7156BAF7}"/>
              </a:ext>
            </a:extLst>
          </p:cNvPr>
          <p:cNvSpPr txBox="1"/>
          <p:nvPr/>
        </p:nvSpPr>
        <p:spPr>
          <a:xfrm>
            <a:off x="1285336" y="1582795"/>
            <a:ext cx="6124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이제 바이너리 이미지에 비트 연산을 적용해 보겠습니다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9732A1-E40F-8006-6C0B-AA7718F0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15" y="2223267"/>
            <a:ext cx="5192143" cy="443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360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47D30-2CFA-E369-C27F-EA972C3250E3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다양한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들어가기 전 비트연산에 대해서 알고 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2C3CC-273F-5AAF-A63A-789FBE7B7D30}"/>
              </a:ext>
            </a:extLst>
          </p:cNvPr>
          <p:cNvSpPr txBox="1"/>
          <p:nvPr/>
        </p:nvSpPr>
        <p:spPr>
          <a:xfrm>
            <a:off x="1086928" y="1565066"/>
            <a:ext cx="10937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이러한 작업이 어떻게 작동하는지 더 잘 설명하기 위해 두 개의 이미지를 만듭니다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첫 번째는 직사각형을 그리고 두 번째는 원을 그립니다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그런 다음 비트 연산을 적용하고 출력으로 얻을 수 있는 것을 관찰합니다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F0F50-6C3D-BEE2-DAAB-926B381C15FC}"/>
              </a:ext>
            </a:extLst>
          </p:cNvPr>
          <p:cNvSpPr txBox="1"/>
          <p:nvPr/>
        </p:nvSpPr>
        <p:spPr>
          <a:xfrm>
            <a:off x="1086927" y="2409977"/>
            <a:ext cx="9152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Creating an image with 1s and drawing white rectangle on it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img_rectangle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"uint8"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cv2.rectangle(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img_rectangle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img_rectangle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BE9B71-94AC-6BCE-F937-34CA0C6F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27" y="3808886"/>
            <a:ext cx="2829400" cy="28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8696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47D30-2CFA-E369-C27F-EA972C3250E3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다양한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들어가기 전 비트연산에 대해서 알고 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F89C0-A7E8-8513-64B2-B5F9DD31CD15}"/>
              </a:ext>
            </a:extLst>
          </p:cNvPr>
          <p:cNvSpPr txBox="1"/>
          <p:nvPr/>
        </p:nvSpPr>
        <p:spPr>
          <a:xfrm>
            <a:off x="1155940" y="1599094"/>
            <a:ext cx="10567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Creating an image with 1s and drawing white circle on it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"uint8"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cv2.circle(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3A8E76-F8A9-9031-3525-6B995305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45" y="280933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33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E643D6-59F1-4E9F-398B-C58532559474}"/>
              </a:ext>
            </a:extLst>
          </p:cNvPr>
          <p:cNvSpPr txBox="1"/>
          <p:nvPr/>
        </p:nvSpPr>
        <p:spPr>
          <a:xfrm>
            <a:off x="238539" y="13914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강의</a:t>
            </a:r>
            <a:r>
              <a:rPr kumimoji="1" lang="ko-KR" altLang="en-US" dirty="0">
                <a:solidFill>
                  <a:schemeClr val="bg1"/>
                </a:solidFill>
              </a:rPr>
              <a:t> 진행 내역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EBDF7875-5F63-1FB9-1904-902B58BC9CE4}"/>
              </a:ext>
            </a:extLst>
          </p:cNvPr>
          <p:cNvSpPr/>
          <p:nvPr/>
        </p:nvSpPr>
        <p:spPr>
          <a:xfrm>
            <a:off x="1455148" y="2474037"/>
            <a:ext cx="3741110" cy="678988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09:00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~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12:00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13">
            <a:extLst>
              <a:ext uri="{FF2B5EF4-FFF2-40B4-BE49-F238E27FC236}">
                <a16:creationId xmlns:a16="http://schemas.microsoft.com/office/drawing/2014/main" id="{59EE6E30-6131-934E-9513-D3CD3060DE43}"/>
              </a:ext>
            </a:extLst>
          </p:cNvPr>
          <p:cNvSpPr/>
          <p:nvPr/>
        </p:nvSpPr>
        <p:spPr>
          <a:xfrm>
            <a:off x="1455148" y="3937870"/>
            <a:ext cx="3741110" cy="678988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12:00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~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13:00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사각형: 둥근 모서리 13">
            <a:extLst>
              <a:ext uri="{FF2B5EF4-FFF2-40B4-BE49-F238E27FC236}">
                <a16:creationId xmlns:a16="http://schemas.microsoft.com/office/drawing/2014/main" id="{1FBBE03A-833F-DB28-4DD5-1A567DDC58B7}"/>
              </a:ext>
            </a:extLst>
          </p:cNvPr>
          <p:cNvSpPr/>
          <p:nvPr/>
        </p:nvSpPr>
        <p:spPr>
          <a:xfrm>
            <a:off x="1455148" y="5253497"/>
            <a:ext cx="3741110" cy="678988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13:00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~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18:00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5BBB4-A769-8174-E780-AA63B6C0B4AF}"/>
              </a:ext>
            </a:extLst>
          </p:cNvPr>
          <p:cNvSpPr txBox="1"/>
          <p:nvPr/>
        </p:nvSpPr>
        <p:spPr>
          <a:xfrm>
            <a:off x="993716" y="1948745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오전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수업 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D87DF-7D2F-5448-0520-69E7A81B7268}"/>
              </a:ext>
            </a:extLst>
          </p:cNvPr>
          <p:cNvSpPr txBox="1"/>
          <p:nvPr/>
        </p:nvSpPr>
        <p:spPr>
          <a:xfrm>
            <a:off x="927162" y="33703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점심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시간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9B00B-C87E-BEC7-FFE3-F9F2467CE87C}"/>
              </a:ext>
            </a:extLst>
          </p:cNvPr>
          <p:cNvSpPr txBox="1"/>
          <p:nvPr/>
        </p:nvSpPr>
        <p:spPr>
          <a:xfrm>
            <a:off x="927162" y="482455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오후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수업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42811C-0C6F-35CC-4C93-596780963A54}"/>
              </a:ext>
            </a:extLst>
          </p:cNvPr>
          <p:cNvSpPr txBox="1"/>
          <p:nvPr/>
        </p:nvSpPr>
        <p:spPr>
          <a:xfrm>
            <a:off x="5966908" y="1985389"/>
            <a:ext cx="61211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ore-KR" altLang="en-US" dirty="0"/>
              <a:t>인공지능에서</a:t>
            </a:r>
            <a:r>
              <a:rPr lang="ko-KR" altLang="en-US" dirty="0"/>
              <a:t> 데이터를 다루는 이유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파이프 라인이란 무엇인가 </a:t>
            </a:r>
            <a:r>
              <a:rPr lang="en-US" altLang="ko-KR" dirty="0"/>
              <a:t>?</a:t>
            </a:r>
          </a:p>
          <a:p>
            <a:endParaRPr lang="en-US" altLang="ko-Kore-KR" dirty="0"/>
          </a:p>
          <a:p>
            <a:r>
              <a:rPr lang="en-US" altLang="ko-Kore-KR" dirty="0"/>
              <a:t>2.</a:t>
            </a:r>
            <a:r>
              <a:rPr lang="ko-Kore-KR" altLang="en-US" dirty="0"/>
              <a:t> 다양한</a:t>
            </a:r>
            <a:r>
              <a:rPr lang="ko-KR" altLang="en-US" dirty="0"/>
              <a:t> 데이터 처리 방법 </a:t>
            </a:r>
            <a:endParaRPr lang="en-US" altLang="ko-KR" dirty="0"/>
          </a:p>
          <a:p>
            <a:endParaRPr lang="en-US" altLang="ko-Kore-KR" dirty="0"/>
          </a:p>
        </p:txBody>
      </p:sp>
      <p:sp>
        <p:nvSpPr>
          <p:cNvPr id="15" name="사각형: 둥근 모서리 13">
            <a:extLst>
              <a:ext uri="{FF2B5EF4-FFF2-40B4-BE49-F238E27FC236}">
                <a16:creationId xmlns:a16="http://schemas.microsoft.com/office/drawing/2014/main" id="{A93A0C6A-F84F-A914-B794-AF41A9C42028}"/>
              </a:ext>
            </a:extLst>
          </p:cNvPr>
          <p:cNvSpPr/>
          <p:nvPr/>
        </p:nvSpPr>
        <p:spPr>
          <a:xfrm>
            <a:off x="2482504" y="1086933"/>
            <a:ext cx="1686398" cy="369332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강의 시간</a:t>
            </a:r>
          </a:p>
        </p:txBody>
      </p:sp>
      <p:sp>
        <p:nvSpPr>
          <p:cNvPr id="16" name="사각형: 둥근 모서리 13">
            <a:extLst>
              <a:ext uri="{FF2B5EF4-FFF2-40B4-BE49-F238E27FC236}">
                <a16:creationId xmlns:a16="http://schemas.microsoft.com/office/drawing/2014/main" id="{EB859389-8C6F-53FA-77FD-A909C4FE7669}"/>
              </a:ext>
            </a:extLst>
          </p:cNvPr>
          <p:cNvSpPr/>
          <p:nvPr/>
        </p:nvSpPr>
        <p:spPr>
          <a:xfrm>
            <a:off x="7341060" y="1086933"/>
            <a:ext cx="1686398" cy="369332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강의 목표</a:t>
            </a:r>
          </a:p>
        </p:txBody>
      </p:sp>
    </p:spTree>
    <p:extLst>
      <p:ext uri="{BB962C8B-B14F-4D97-AF65-F5344CB8AC3E}">
        <p14:creationId xmlns:p14="http://schemas.microsoft.com/office/powerpoint/2010/main" val="153316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4AC8547C-AC8A-0D1A-DDF7-F16ED8087482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분석 프로세스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–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4428F81A-F1BC-D258-A06B-541C1FFB9F91}"/>
              </a:ext>
            </a:extLst>
          </p:cNvPr>
          <p:cNvSpPr/>
          <p:nvPr/>
        </p:nvSpPr>
        <p:spPr>
          <a:xfrm>
            <a:off x="192947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문제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A00BE43A-BC90-33C9-0537-EA52BF5D4B9D}"/>
              </a:ext>
            </a:extLst>
          </p:cNvPr>
          <p:cNvSpPr/>
          <p:nvPr/>
        </p:nvSpPr>
        <p:spPr>
          <a:xfrm>
            <a:off x="2610374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수집</a:t>
            </a:r>
            <a:endParaRPr kumimoji="1" lang="ko-Kore-KR" altLang="en-US" dirty="0"/>
          </a:p>
        </p:txBody>
      </p:sp>
      <p:sp>
        <p:nvSpPr>
          <p:cNvPr id="6" name="오각형[P] 5">
            <a:extLst>
              <a:ext uri="{FF2B5EF4-FFF2-40B4-BE49-F238E27FC236}">
                <a16:creationId xmlns:a16="http://schemas.microsoft.com/office/drawing/2014/main" id="{824CE3B6-4B0D-3ED0-BAE1-72D1ABB632BC}"/>
              </a:ext>
            </a:extLst>
          </p:cNvPr>
          <p:cNvSpPr/>
          <p:nvPr/>
        </p:nvSpPr>
        <p:spPr>
          <a:xfrm>
            <a:off x="5027801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  <p:sp>
        <p:nvSpPr>
          <p:cNvPr id="7" name="오각형[P] 6">
            <a:extLst>
              <a:ext uri="{FF2B5EF4-FFF2-40B4-BE49-F238E27FC236}">
                <a16:creationId xmlns:a16="http://schemas.microsoft.com/office/drawing/2014/main" id="{97B395B0-484D-5649-0FE1-1389F6F1CF1B}"/>
              </a:ext>
            </a:extLst>
          </p:cNvPr>
          <p:cNvSpPr/>
          <p:nvPr/>
        </p:nvSpPr>
        <p:spPr>
          <a:xfrm>
            <a:off x="7445228" y="1795243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모델링</a:t>
            </a:r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DEB01D4F-50E4-76C2-5D53-CDF6E3248BA3}"/>
              </a:ext>
            </a:extLst>
          </p:cNvPr>
          <p:cNvSpPr/>
          <p:nvPr/>
        </p:nvSpPr>
        <p:spPr>
          <a:xfrm>
            <a:off x="9862655" y="1776368"/>
            <a:ext cx="2181137" cy="880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해석</a:t>
            </a:r>
            <a:r>
              <a:rPr kumimoji="1" lang="ko-KR" altLang="en-US" dirty="0"/>
              <a:t> 및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시각화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9B3AB-E700-5F45-E1EB-87EC02ABBCC6}"/>
              </a:ext>
            </a:extLst>
          </p:cNvPr>
          <p:cNvSpPr txBox="1"/>
          <p:nvPr/>
        </p:nvSpPr>
        <p:spPr>
          <a:xfrm>
            <a:off x="5078734" y="2776756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kumimoji="1" lang="ko-Kore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분석 프로세스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123AE-42AB-E0AD-F9C6-C7EB2F9366CE}"/>
              </a:ext>
            </a:extLst>
          </p:cNvPr>
          <p:cNvSpPr txBox="1"/>
          <p:nvPr/>
        </p:nvSpPr>
        <p:spPr>
          <a:xfrm>
            <a:off x="831907" y="3429000"/>
            <a:ext cx="10528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5.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해석 및 시각화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모델링을 통해 결과를 도출되면 이를 처음 정의했던 문제와 연관시켜 문제를 해결하는 방법을 모색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 하는 단계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시각화를 통해 도출된 결과를 알아보기 쉽게 표현하고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이를 근거로 활용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7F5B91-5C83-E4C9-89F3-2AB7C25FA19A}"/>
              </a:ext>
            </a:extLst>
          </p:cNvPr>
          <p:cNvSpPr/>
          <p:nvPr/>
        </p:nvSpPr>
        <p:spPr>
          <a:xfrm>
            <a:off x="9773179" y="1694573"/>
            <a:ext cx="2344719" cy="1082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45FE118-A3E9-BE18-C3FE-2E124F990E05}"/>
              </a:ext>
            </a:extLst>
          </p:cNvPr>
          <p:cNvSpPr/>
          <p:nvPr/>
        </p:nvSpPr>
        <p:spPr>
          <a:xfrm>
            <a:off x="9699073" y="1573983"/>
            <a:ext cx="201336" cy="184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8794219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47D30-2CFA-E369-C27F-EA972C3250E3}"/>
              </a:ext>
            </a:extLst>
          </p:cNvPr>
          <p:cNvSpPr txBox="1"/>
          <p:nvPr/>
        </p:nvSpPr>
        <p:spPr>
          <a:xfrm>
            <a:off x="638665" y="1060045"/>
            <a:ext cx="10937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다양한 크기의 이미지 </a:t>
            </a:r>
            <a:r>
              <a:rPr lang="ko-KR" altLang="en-US" dirty="0" err="1"/>
              <a:t>블렌딩</a:t>
            </a:r>
            <a:r>
              <a:rPr lang="ko-KR" altLang="en-US" dirty="0"/>
              <a:t> 들어가기 전 비트연산에 대해서 알고 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CE99A-707F-C0AA-55FF-0A51CD449D50}"/>
              </a:ext>
            </a:extLst>
          </p:cNvPr>
          <p:cNvSpPr txBox="1"/>
          <p:nvPr/>
        </p:nvSpPr>
        <p:spPr>
          <a:xfrm>
            <a:off x="465827" y="1542092"/>
            <a:ext cx="61247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Applying a bitwise AND to our rectangle and 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bitwiseAnd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cv2.bitwise_and(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img_rectangle,img_circle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bitwiseAnd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Applying a bitwise OR to our rectangle and 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bitwiseOr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cv2.bitwise_or(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img_rectangle,img_circle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bitwiseOr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Applying a bitwise XOR to our rectangle and 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bitwiseXor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cv2.bitwise_xor(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img_rectangle,img_circle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bitwiseXor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Applying a bitwise NOT to our rectangle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bitwiseNot_rec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cv2.bitwise_not(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img_rectangle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bitwiseNot_rec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Applying a bitwise NOT to our circle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bitwiseNot_circ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cv2.bitwise_not(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img_circle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bitwiseNot_circ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2050" name="Picture 2" descr="비트 논리 연산, OpenCV">
            <a:extLst>
              <a:ext uri="{FF2B5EF4-FFF2-40B4-BE49-F238E27FC236}">
                <a16:creationId xmlns:a16="http://schemas.microsoft.com/office/drawing/2014/main" id="{C304A9F6-3C99-A9AB-3B48-970BFA2C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383" y="2484408"/>
            <a:ext cx="421237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39987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68E0D1-DBD3-CBFE-169B-FA6A6B886016}"/>
              </a:ext>
            </a:extLst>
          </p:cNvPr>
          <p:cNvSpPr txBox="1"/>
          <p:nvPr/>
        </p:nvSpPr>
        <p:spPr>
          <a:xfrm>
            <a:off x="905772" y="1036472"/>
            <a:ext cx="106536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# </a:t>
            </a:r>
            <a:r>
              <a:rPr lang="ko-KR" altLang="en-US" b="1" i="0" dirty="0" err="1">
                <a:solidFill>
                  <a:srgbClr val="3C424F"/>
                </a:solidFill>
                <a:effectLst/>
                <a:latin typeface="Muli"/>
              </a:rPr>
              <a:t>마스킹</a:t>
            </a:r>
            <a:endParaRPr lang="ko-KR" altLang="en-US" b="1" i="0" dirty="0">
              <a:solidFill>
                <a:srgbClr val="3C424F"/>
              </a:solidFill>
              <a:effectLst/>
              <a:latin typeface="Muli"/>
            </a:endParaRP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이미지 처리에서 매우 유용한 기술은 이미지의 특정 부분이나 영역에만 집중할 수 있는 </a:t>
            </a:r>
            <a:r>
              <a:rPr lang="ko-KR" alt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마스킹입니다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따라서 얼굴이 있는 이미지의 일부를 강조 표시하고 이미지의 나머지 부분은 무시한다고 가정해 보겠습니다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먼저 마스크를 구성해야 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이를 위해 원본 이미지와 동일한 크기로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의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NumPy 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배열을 생성합니다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그런 다음 그 위에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개의 흰색 사각형을 그립니다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이 사각형의 좌표는 이미지에서 세 얼굴의 위치에 해당합니다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마지막으로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79008-AB25-948D-5105-A754DC051ACB}"/>
              </a:ext>
            </a:extLst>
          </p:cNvPr>
          <p:cNvSpPr txBox="1"/>
          <p:nvPr/>
        </p:nvSpPr>
        <p:spPr>
          <a:xfrm>
            <a:off x="3925020" y="2395588"/>
            <a:ext cx="1065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두 픽셀이 모두 </a:t>
            </a:r>
            <a:r>
              <a:rPr lang="en-US" altLang="ko-K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보다 크고 우리의 경우 해당 픽셀이 흰색 각형 안에 </a:t>
            </a:r>
            <a:endParaRPr lang="en-US" altLang="ko-KR" b="0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AB5BB-25D4-DB16-F4BE-FCEE2F6BF4DD}"/>
              </a:ext>
            </a:extLst>
          </p:cNvPr>
          <p:cNvSpPr txBox="1"/>
          <p:nvPr/>
        </p:nvSpPr>
        <p:spPr>
          <a:xfrm>
            <a:off x="905772" y="3160130"/>
            <a:ext cx="110137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Creating an image of 1s with the same size # as our input image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mask 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img.shape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"uint8"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Drawing rectangle that corresponds to the first face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on the image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cv2.rectangle(mask,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Drawing rectangle that corresponds to the second face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on the image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cv2.rectangle(mask,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420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550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Drawing rectangle that corresponds to the third face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# on the image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cv2.rectangle(mask,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920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cv2_imshow(mask)</a:t>
            </a:r>
            <a:endParaRPr lang="ko-KR" altLang="en-US" dirty="0"/>
          </a:p>
        </p:txBody>
      </p:sp>
      <p:pic>
        <p:nvPicPr>
          <p:cNvPr id="1026" name="Picture 2" descr="마스킹, 이미지 추가, OpenCV">
            <a:extLst>
              <a:ext uri="{FF2B5EF4-FFF2-40B4-BE49-F238E27FC236}">
                <a16:creationId xmlns:a16="http://schemas.microsoft.com/office/drawing/2014/main" id="{B86F0FA3-43AD-DD79-E30D-0FF77133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50" y="5244171"/>
            <a:ext cx="2743201" cy="155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09C1FF-B0B1-E441-868B-6ED2598CC2DC}"/>
              </a:ext>
            </a:extLst>
          </p:cNvPr>
          <p:cNvSpPr txBox="1"/>
          <p:nvPr/>
        </p:nvSpPr>
        <p:spPr>
          <a:xfrm>
            <a:off x="905772" y="2738082"/>
            <a:ext cx="7293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있으면 함수는 </a:t>
            </a:r>
            <a:r>
              <a:rPr lang="en-US" altLang="ko-KR" b="0" i="1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True </a:t>
            </a:r>
            <a:r>
              <a:rPr lang="ko-KR" altLang="en-US" b="0" i="1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가 됩니다</a:t>
            </a:r>
            <a:r>
              <a:rPr lang="en-US" altLang="ko-KR" b="0" i="1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6337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835F2B-D9AC-E7EC-B47F-405E8A6D8980}"/>
              </a:ext>
            </a:extLst>
          </p:cNvPr>
          <p:cNvSpPr txBox="1"/>
          <p:nvPr/>
        </p:nvSpPr>
        <p:spPr>
          <a:xfrm>
            <a:off x="621102" y="1073836"/>
            <a:ext cx="6124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uli"/>
              </a:rPr>
              <a:t>블렌딩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 없이 오버레이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 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-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붙여넣기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DBBB7-C9E7-5571-3BAD-1FA4FD83FD60}"/>
              </a:ext>
            </a:extLst>
          </p:cNvPr>
          <p:cNvSpPr txBox="1"/>
          <p:nvPr/>
        </p:nvSpPr>
        <p:spPr>
          <a:xfrm>
            <a:off x="992037" y="1453399"/>
            <a:ext cx="10127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우리가 적용할 첫 번째 작업은 이미지 붙여넣기입니다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여기에서는 상단 이미지 아래에 원본 이미지가 표시되지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이미지를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로드해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BE7C7-656B-1DD3-C3B5-0424D3056AC4}"/>
              </a:ext>
            </a:extLst>
          </p:cNvPr>
          <p:cNvSpPr txBox="1"/>
          <p:nvPr/>
        </p:nvSpPr>
        <p:spPr>
          <a:xfrm>
            <a:off x="1199072" y="2376729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large_img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cv2.imread(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‘ex_image.jpg’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watermark = cv2.imread(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‘ex_image_logo.jpg'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784C1-7B02-DB44-B122-C11FA0C99458}"/>
              </a:ext>
            </a:extLst>
          </p:cNvPr>
          <p:cNvSpPr txBox="1"/>
          <p:nvPr/>
        </p:nvSpPr>
        <p:spPr>
          <a:xfrm>
            <a:off x="1052420" y="3300059"/>
            <a:ext cx="10705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다양한 크기의 이미지를 혼합하는 이 섹션을 설명하기 위해 두 번째 이미지를 훨씬 작게 만들어 크기에 분명한 차이가 있도록 하겠습니다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예를 들어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300 x 300 </a:t>
            </a:r>
            <a:r>
              <a:rPr lang="ko-KR" alt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로 크기를 조정해 보겠습니다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E24F-DA98-0FFA-824F-4E28AA2403D5}"/>
              </a:ext>
            </a:extLst>
          </p:cNvPr>
          <p:cNvSpPr txBox="1"/>
          <p:nvPr/>
        </p:nvSpPr>
        <p:spPr>
          <a:xfrm>
            <a:off x="1199072" y="4067680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cv2.resize(watermark,(300,300))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7640B7-E274-DC18-21E5-C6546EAC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89" y="394639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9569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835F2B-D9AC-E7EC-B47F-405E8A6D8980}"/>
              </a:ext>
            </a:extLst>
          </p:cNvPr>
          <p:cNvSpPr txBox="1"/>
          <p:nvPr/>
        </p:nvSpPr>
        <p:spPr>
          <a:xfrm>
            <a:off x="621102" y="1073836"/>
            <a:ext cx="6124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uli"/>
              </a:rPr>
              <a:t>블렌딩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 없이 오버레이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 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-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붙여넣기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4BE50-48F3-3854-BB95-06DA00CF3F1E}"/>
              </a:ext>
            </a:extLst>
          </p:cNvPr>
          <p:cNvSpPr txBox="1"/>
          <p:nvPr/>
        </p:nvSpPr>
        <p:spPr>
          <a:xfrm>
            <a:off x="1155938" y="1634077"/>
            <a:ext cx="106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우리는 더 큰 이미지 픽셀 값 덩어리를 가져와 더 작은 이미지의 전체 콘텐츠로 대체하는 실제 논리를 파악해야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실제로는 다음 이미지에 설명된 매우 간단한 프로세스입니다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1266" name="Picture 2" descr="관심 영역 openCV">
            <a:extLst>
              <a:ext uri="{FF2B5EF4-FFF2-40B4-BE49-F238E27FC236}">
                <a16:creationId xmlns:a16="http://schemas.microsoft.com/office/drawing/2014/main" id="{9336D139-FC73-A262-951D-C04B8123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4" y="2676009"/>
            <a:ext cx="4949694" cy="218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5608B-3D7F-A3F1-E69F-3D7098380EFB}"/>
              </a:ext>
            </a:extLst>
          </p:cNvPr>
          <p:cNvSpPr txBox="1"/>
          <p:nvPr/>
        </p:nvSpPr>
        <p:spPr>
          <a:xfrm>
            <a:off x="5899032" y="3057152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x_offset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y_offset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를 정의하기만 하면 됩니다</a:t>
            </a:r>
            <a:endParaRPr lang="en-US" altLang="ko-KR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C2E65-9473-89BE-818A-F6167DDE1A3E}"/>
              </a:ext>
            </a:extLst>
          </p:cNvPr>
          <p:cNvSpPr txBox="1"/>
          <p:nvPr/>
        </p:nvSpPr>
        <p:spPr>
          <a:xfrm>
            <a:off x="5899032" y="3507005"/>
            <a:ext cx="6292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실제로 이미지를 시작하는 위치와 실제로 이미지를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위치에 대한 마커 역할을 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 경우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Roger Federer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위에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ex_image_logo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를 넣고 싶습니다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3DF9BC-BE9D-1D1A-0478-C8EB91497E86}"/>
              </a:ext>
            </a:extLst>
          </p:cNvPr>
          <p:cNvSpPr txBox="1"/>
          <p:nvPr/>
        </p:nvSpPr>
        <p:spPr>
          <a:xfrm>
            <a:off x="5899032" y="4577115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x_offset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30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y_offset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170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4145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835F2B-D9AC-E7EC-B47F-405E8A6D8980}"/>
              </a:ext>
            </a:extLst>
          </p:cNvPr>
          <p:cNvSpPr txBox="1"/>
          <p:nvPr/>
        </p:nvSpPr>
        <p:spPr>
          <a:xfrm>
            <a:off x="621102" y="1073836"/>
            <a:ext cx="6124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uli"/>
              </a:rPr>
              <a:t>블렌딩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 없이 오버레이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 </a:t>
            </a:r>
            <a:r>
              <a:rPr lang="en-US" altLang="ko-KR" b="1" i="0" dirty="0">
                <a:solidFill>
                  <a:srgbClr val="3C424F"/>
                </a:solidFill>
                <a:effectLst/>
                <a:latin typeface="Muli"/>
              </a:rPr>
              <a:t>- </a:t>
            </a:r>
            <a:r>
              <a:rPr lang="ko-KR" altLang="en-US" b="1" i="0" dirty="0">
                <a:solidFill>
                  <a:srgbClr val="3C424F"/>
                </a:solidFill>
                <a:effectLst/>
                <a:latin typeface="Muli"/>
              </a:rPr>
              <a:t>붙여넣기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ED747-0690-96F0-123B-3825D124612E}"/>
              </a:ext>
            </a:extLst>
          </p:cNvPr>
          <p:cNvSpPr txBox="1"/>
          <p:nvPr/>
        </p:nvSpPr>
        <p:spPr>
          <a:xfrm>
            <a:off x="1181816" y="1598618"/>
            <a:ext cx="10541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여기서는 기본적으로 작은 이미지의 길이에 오프셋을 더한 값입니다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튜플을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반환하는 작은 이미지의 모양을 잡을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여기에서 작은 이미지의 너비가 필요하며 이는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튜플의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두 번째 숫자입니다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그런 다음 에 대해 동일한 코드를 작성하지만 작은 이미지의 높이인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튜플의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첫 번째 숫자를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C9EB0-D458-59BE-BC18-00516C34EE65}"/>
              </a:ext>
            </a:extLst>
          </p:cNvPr>
          <p:cNvSpPr txBox="1"/>
          <p:nvPr/>
        </p:nvSpPr>
        <p:spPr>
          <a:xfrm>
            <a:off x="1268083" y="2782669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x_end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x_offset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small_img.shape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[1] </a:t>
            </a:r>
          </a:p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y_end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y_offset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small_img.shape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[0]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FA60A-8B8F-B18B-DB1D-68C0283ABB5C}"/>
              </a:ext>
            </a:extLst>
          </p:cNvPr>
          <p:cNvSpPr txBox="1"/>
          <p:nvPr/>
        </p:nvSpPr>
        <p:spPr>
          <a:xfrm>
            <a:off x="1268083" y="3659832"/>
            <a:ext cx="8591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large_img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y_offset:y_end,x_offset:x_end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] =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large_img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15363" name="Picture 3" descr="openCV 붙여넣기">
            <a:extLst>
              <a:ext uri="{FF2B5EF4-FFF2-40B4-BE49-F238E27FC236}">
                <a16:creationId xmlns:a16="http://schemas.microsoft.com/office/drawing/2014/main" id="{9C3EF040-6E94-291F-E776-5097707B9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05" y="4384775"/>
            <a:ext cx="3586103" cy="23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FC5A7D-5451-A15F-CF36-31F1A4C012C1}"/>
              </a:ext>
            </a:extLst>
          </p:cNvPr>
          <p:cNvSpPr txBox="1"/>
          <p:nvPr/>
        </p:nvSpPr>
        <p:spPr>
          <a:xfrm>
            <a:off x="5029200" y="4384775"/>
            <a:ext cx="6366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큰 이미지 위에 작은 이미지를 성공적으로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7896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835F2B-D9AC-E7EC-B47F-405E8A6D8980}"/>
              </a:ext>
            </a:extLst>
          </p:cNvPr>
          <p:cNvSpPr txBox="1"/>
          <p:nvPr/>
        </p:nvSpPr>
        <p:spPr>
          <a:xfrm>
            <a:off x="621102" y="1073836"/>
            <a:ext cx="61247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uli"/>
              </a:rPr>
              <a:t>블렌딩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 작업</a:t>
            </a:r>
            <a:endParaRPr lang="ko-KR" altLang="en-US" b="1" i="0" dirty="0">
              <a:solidFill>
                <a:srgbClr val="3C424F"/>
              </a:solidFill>
              <a:effectLst/>
              <a:latin typeface="Muli"/>
            </a:endParaRPr>
          </a:p>
          <a:p>
            <a:br>
              <a:rPr lang="ko-KR" altLang="en-US" dirty="0"/>
            </a:br>
            <a:endParaRPr lang="ko-KR" altLang="en-US" b="1" i="0" dirty="0">
              <a:solidFill>
                <a:srgbClr val="3C424F"/>
              </a:solidFill>
              <a:effectLst/>
              <a:latin typeface="Muli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0D58C-3DA9-1AE2-B61E-012A0C336742}"/>
              </a:ext>
            </a:extLst>
          </p:cNvPr>
          <p:cNvSpPr txBox="1"/>
          <p:nvPr/>
        </p:nvSpPr>
        <p:spPr>
          <a:xfrm>
            <a:off x="1207698" y="1535501"/>
            <a:ext cx="104638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다양한 크기의 이미지를 혼합하는 방법을 배웁니다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첫 번째 이미지에서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ROI(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관심 영역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를 선택하고 해당 영역의 값을 두 번째 이미지의 값으로 대체한 다음 다시 추가해야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그러나 두 번째 이미지의 흰색 배경은 상당히 짜증나고 우리의 목표는 로고만 보이게 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이렇게 하려면 몇 가지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마스킹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절차와 비트 연산을 수행해야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DD603-D75D-1702-8D79-0A386DB4C36E}"/>
              </a:ext>
            </a:extLst>
          </p:cNvPr>
          <p:cNvSpPr txBox="1"/>
          <p:nvPr/>
        </p:nvSpPr>
        <p:spPr>
          <a:xfrm>
            <a:off x="1207698" y="3012829"/>
            <a:ext cx="10808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이를 더 잘 이해하기 위해 다른 예를 살펴보겠습니다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왼쪽에는 완전히 파란색인 이미지를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두 번째 이미지는 가운데 빨간색 사각형이 있는 검은색 이미지입니다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92A0E-E82E-A6A5-104E-EA4A579BDFBB}"/>
              </a:ext>
            </a:extLst>
          </p:cNvPr>
          <p:cNvSpPr txBox="1"/>
          <p:nvPr/>
        </p:nvSpPr>
        <p:spPr>
          <a:xfrm>
            <a:off x="8672423" y="3289828"/>
            <a:ext cx="2311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cv2.addWeighted()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4A8BD-EC7C-8D23-7BA8-9D3B487AD2F4}"/>
              </a:ext>
            </a:extLst>
          </p:cNvPr>
          <p:cNvSpPr txBox="1"/>
          <p:nvPr/>
        </p:nvSpPr>
        <p:spPr>
          <a:xfrm>
            <a:off x="1207698" y="3755698"/>
            <a:ext cx="107226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\(\alpha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\(\beta \)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에 대해 동일한 값을 사용하고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\(\gamma \)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에 대해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의 값을 사용하여 함수를 적용하면 어떤 일이 발생하는지 확인하십시오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\(\alpha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\(\beta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값에 따라 전경과 배경 영역의 값이 혼합되는 것을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 cv2.addWeighted()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342B7-E40E-368A-2078-724274B7A5A5}"/>
              </a:ext>
            </a:extLst>
          </p:cNvPr>
          <p:cNvSpPr txBox="1"/>
          <p:nvPr/>
        </p:nvSpPr>
        <p:spPr>
          <a:xfrm>
            <a:off x="6996022" y="4308092"/>
            <a:ext cx="4226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\(\alpha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\(\beta \)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\(\gamma \)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0F5A0-FBB3-C2D3-AEC6-AEF142490A87}"/>
              </a:ext>
            </a:extLst>
          </p:cNvPr>
          <p:cNvSpPr txBox="1"/>
          <p:nvPr/>
        </p:nvSpPr>
        <p:spPr>
          <a:xfrm>
            <a:off x="1207697" y="4679028"/>
            <a:ext cx="10015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에 대한 적절한 값을 선택할 수 없기 때문에 목적에 맞게 함수를 사용할 수 없는 이유 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4339" name="Picture 3" descr="cv2.addWeighted() 함수 OpenCV">
            <a:extLst>
              <a:ext uri="{FF2B5EF4-FFF2-40B4-BE49-F238E27FC236}">
                <a16:creationId xmlns:a16="http://schemas.microsoft.com/office/drawing/2014/main" id="{71A2B706-624F-30E2-3188-1931FD6A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718" y="5101160"/>
            <a:ext cx="4377906" cy="15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3602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835F2B-D9AC-E7EC-B47F-405E8A6D8980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3C325-98DA-DD28-5426-FA754C73525F}"/>
              </a:ext>
            </a:extLst>
          </p:cNvPr>
          <p:cNvSpPr txBox="1"/>
          <p:nvPr/>
        </p:nvSpPr>
        <p:spPr>
          <a:xfrm>
            <a:off x="845389" y="1443168"/>
            <a:ext cx="10938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결과적으로 우리가 실제로 달성하고자 하는 것은 워터마크가 더 큰 이미지 위에 배경 참조 없이 나타나고 워터마크에 있는 빨간색 글자가 큰 이미지의 픽셀과 혼합되지 않는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다음 그래프에서는 목표를 달성하기 위해 적용해야 하는 모든 필수 단계를 설명했습니다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3314" name="Picture 2" descr="블렌딩 그래프 OpenCV">
            <a:extLst>
              <a:ext uri="{FF2B5EF4-FFF2-40B4-BE49-F238E27FC236}">
                <a16:creationId xmlns:a16="http://schemas.microsoft.com/office/drawing/2014/main" id="{F61E84E0-8E28-CB68-D1D0-7AAF95FA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82" y="2496214"/>
            <a:ext cx="8005313" cy="42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8709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F755A-4CEE-3C0B-1F8D-E0BCDFC10172}"/>
              </a:ext>
            </a:extLst>
          </p:cNvPr>
          <p:cNvSpPr txBox="1"/>
          <p:nvPr/>
        </p:nvSpPr>
        <p:spPr>
          <a:xfrm>
            <a:off x="1233578" y="1520026"/>
            <a:ext cx="102136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다양한 크기의 이미지를 혼합하는 전체 프로세스에는 세 가지 필수 단계가 포함됩니다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더 큰 이미지에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붙여넣어야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하는 이미지를 선택합니다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더 큰 이미지의 특정 부분만 다음 단계로 필터링할 수 있도록 마스크를 만듭니다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더 작은 이미지의 특정 부분만 다음 단계로 필터링할 수 있도록 다른 마스크를 만듭니다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마스킹된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이미지를 더 큰 이미지에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19ABB-270B-AA55-B8EB-40B12EF0B9F1}"/>
              </a:ext>
            </a:extLst>
          </p:cNvPr>
          <p:cNvSpPr txBox="1"/>
          <p:nvPr/>
        </p:nvSpPr>
        <p:spPr>
          <a:xfrm>
            <a:off x="1151627" y="3330447"/>
            <a:ext cx="10377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작은 이미지의 특정 부분만 큰 이미지로 전달되도록 이러한 마스크를 실제로 만드는 방법을 살펴보겠습니다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C0847-D99B-FFBE-1509-919F33664D8F}"/>
              </a:ext>
            </a:extLst>
          </p:cNvPr>
          <p:cNvSpPr txBox="1"/>
          <p:nvPr/>
        </p:nvSpPr>
        <p:spPr>
          <a:xfrm>
            <a:off x="1492370" y="4107540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large_img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cv2.imread(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‘ex_image.jpg’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watermark = cv2.imread(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‘ex_image_logo.jpg'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98A50-16D4-C043-E15D-922DC62D2ED7}"/>
              </a:ext>
            </a:extLst>
          </p:cNvPr>
          <p:cNvSpPr txBox="1"/>
          <p:nvPr/>
        </p:nvSpPr>
        <p:spPr>
          <a:xfrm>
            <a:off x="1492370" y="4884633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cv2.resize(watermark,(300,300))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77302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216AD-A80C-B51D-30C2-0EAE30DB56A6}"/>
              </a:ext>
            </a:extLst>
          </p:cNvPr>
          <p:cNvSpPr txBox="1"/>
          <p:nvPr/>
        </p:nvSpPr>
        <p:spPr>
          <a:xfrm>
            <a:off x="1043795" y="1443168"/>
            <a:ext cx="106104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다음 논리적 단계는 더 큰 이미지에서 더 작은 이미지를 배치해야 하는 위치를 결정하는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이를 위해서는 더 큰 차원에서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\(300\times 300\)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의 적절한 공간을 식별해야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이것이 우리의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ROI(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관심 영역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가 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이전 섹션의 예에서는 왼쪽 상단 모서리를 선택했습니다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GOAT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인 테니스 선수에게 워터마크를 배치하려고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8E9DA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9A27B-189E-5CA2-71C1-178BC1EA80B8}"/>
              </a:ext>
            </a:extLst>
          </p:cNvPr>
          <p:cNvSpPr txBox="1"/>
          <p:nvPr/>
        </p:nvSpPr>
        <p:spPr>
          <a:xfrm>
            <a:off x="1043795" y="2966662"/>
            <a:ext cx="9998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큰 이미지의 모양을 확인하면 너비가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1080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이고 높이가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720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임을 알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E77D-03C4-4D3D-FA44-B5B7078015F3}"/>
              </a:ext>
            </a:extLst>
          </p:cNvPr>
          <p:cNvSpPr txBox="1"/>
          <p:nvPr/>
        </p:nvSpPr>
        <p:spPr>
          <a:xfrm>
            <a:off x="1043795" y="3382160"/>
            <a:ext cx="10757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시작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x_offset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과 시작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y_offset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을 각각 파악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해야합니다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우리는 단순히 그것이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x_offset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400 </a:t>
            </a:r>
            <a:r>
              <a:rPr lang="en-US" altLang="ko-KR" dirty="0" err="1">
                <a:solidFill>
                  <a:srgbClr val="000000"/>
                </a:solidFill>
                <a:latin typeface="Open Sans" panose="020B0606030504020204" pitchFamily="34" charset="0"/>
              </a:rPr>
              <a:t>y_offset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170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같다고 말할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이것은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의 왼쪽 상단 모서리의 좌표 입니다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E18E7-03CA-7A50-B83B-AB3E0F76499F}"/>
              </a:ext>
            </a:extLst>
          </p:cNvPr>
          <p:cNvSpPr txBox="1"/>
          <p:nvPr/>
        </p:nvSpPr>
        <p:spPr>
          <a:xfrm>
            <a:off x="1130060" y="4188926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x_offset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400 </a:t>
            </a:r>
          </a:p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y_offset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170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622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D097B-257C-83E8-678D-52A9E39758DB}"/>
              </a:ext>
            </a:extLst>
          </p:cNvPr>
          <p:cNvSpPr txBox="1"/>
          <p:nvPr/>
        </p:nvSpPr>
        <p:spPr>
          <a:xfrm>
            <a:off x="1095554" y="1589992"/>
            <a:ext cx="10739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전경 이미지와 동일한 크기의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를 생성해야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전경 이미지는 상단에 배치될 더 작은 이미지일 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열 및 채널을 이미지 모양과 동일하게 만들어 이를 재할당하기 위해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튜플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압축 해제를 사용할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이러한 방식으로 세 가지 색상 채널과 함께 행의 용어를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300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열을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300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으로 일반화했습니다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73693-F9E3-76CE-9885-B27774A0C658}"/>
              </a:ext>
            </a:extLst>
          </p:cNvPr>
          <p:cNvSpPr txBox="1"/>
          <p:nvPr/>
        </p:nvSpPr>
        <p:spPr>
          <a:xfrm>
            <a:off x="1164567" y="3041137"/>
            <a:ext cx="6124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rows,columns,chanels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small_img.shape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roi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large_img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[y_offset:470, x_offset:700]</a:t>
            </a:r>
          </a:p>
          <a:p>
            <a:r>
              <a:rPr lang="en-US" altLang="ko-KR" dirty="0">
                <a:solidFill>
                  <a:srgbClr val="444444"/>
                </a:solidFill>
                <a:latin typeface="Consolas" panose="020B0609020204030204" pitchFamily="49" charset="0"/>
              </a:rPr>
              <a:t>cv2_imshow(</a:t>
            </a:r>
            <a:r>
              <a:rPr lang="en-US" altLang="ko-KR" dirty="0" err="1">
                <a:solidFill>
                  <a:srgbClr val="444444"/>
                </a:solidFill>
                <a:latin typeface="Consolas" panose="020B0609020204030204" pitchFamily="49" charset="0"/>
              </a:rPr>
              <a:t>roi</a:t>
            </a:r>
            <a:r>
              <a:rPr lang="en-US" altLang="ko-KR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32187-B63A-DE6F-092A-D8B956D1CD9D}"/>
              </a:ext>
            </a:extLst>
          </p:cNvPr>
          <p:cNvSpPr txBox="1"/>
          <p:nvPr/>
        </p:nvSpPr>
        <p:spPr>
          <a:xfrm>
            <a:off x="1112807" y="3985405"/>
            <a:ext cx="10722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이전에 수행한 것과 유사하게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y_offset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=170 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작은 이미지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(170+300 = 470)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y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축 좌표인 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300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에서 시작하여 추가 하여 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ROI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를 가져옵니다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그런 다음 </a:t>
            </a:r>
            <a:r>
              <a:rPr lang="en-US" altLang="ko-KR" dirty="0" err="1">
                <a:solidFill>
                  <a:srgbClr val="000000"/>
                </a:solidFill>
                <a:latin typeface="Open Sans" panose="020B0606030504020204" pitchFamily="34" charset="0"/>
              </a:rPr>
              <a:t>x_offset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하여 동일한 작업을 수행합니다</a:t>
            </a:r>
            <a:r>
              <a:rPr lang="en-US" altLang="ko-KR" dirty="0">
                <a:solidFill>
                  <a:srgbClr val="000000"/>
                </a:solidFill>
                <a:latin typeface="Open Sans" panose="020B0606030504020204" pitchFamily="34" charset="0"/>
              </a:rPr>
              <a:t>.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5AF68C-A9C3-A5E8-2D43-5CA6C21DB01F}"/>
              </a:ext>
            </a:extLst>
          </p:cNvPr>
          <p:cNvSpPr txBox="1"/>
          <p:nvPr/>
        </p:nvSpPr>
        <p:spPr>
          <a:xfrm>
            <a:off x="1112807" y="4718001"/>
            <a:ext cx="10213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(400+300=700).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를 보여줄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GOAT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라고 생각하는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Novak Djokovic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주변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어딘가에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어떻게 배치되어 있는지 확인하십시오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22531" name="Picture 3" descr="로이 openCV">
            <a:extLst>
              <a:ext uri="{FF2B5EF4-FFF2-40B4-BE49-F238E27FC236}">
                <a16:creationId xmlns:a16="http://schemas.microsoft.com/office/drawing/2014/main" id="{A1F7BF52-0064-9176-EB7E-BEA73B62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45" y="2628975"/>
            <a:ext cx="1279441" cy="12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4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4AC8547C-AC8A-0D1A-DDF7-F16ED8087482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AEC13-B2EC-8D61-1831-8A95562D9FB0}"/>
              </a:ext>
            </a:extLst>
          </p:cNvPr>
          <p:cNvSpPr txBox="1"/>
          <p:nvPr/>
        </p:nvSpPr>
        <p:spPr>
          <a:xfrm>
            <a:off x="1325461" y="1358909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Data types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A37CBC0-5AB5-6A20-8BF2-9AFE0298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62" y="1358909"/>
            <a:ext cx="6896676" cy="288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5C8B4-8BD0-C69B-704D-3977DFBCDF82}"/>
              </a:ext>
            </a:extLst>
          </p:cNvPr>
          <p:cNvSpPr txBox="1"/>
          <p:nvPr/>
        </p:nvSpPr>
        <p:spPr>
          <a:xfrm>
            <a:off x="1501630" y="4344929"/>
            <a:ext cx="100332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Categorical(</a:t>
            </a: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범주형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변수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endParaRPr lang="en" altLang="ko-Kore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 관측 결과가 몇 개의 범주 또는 항목의 형태로 나타나는 자료형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 빈도수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 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Mode 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빈도수가 가장 높은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Categorical data types</a:t>
            </a:r>
          </a:p>
          <a:p>
            <a:pPr algn="l"/>
            <a:r>
              <a:rPr lang="en" altLang="ko-Kore-KR" b="1" i="0" dirty="0">
                <a:solidFill>
                  <a:srgbClr val="212529"/>
                </a:solidFill>
                <a:effectLst/>
                <a:latin typeface="-apple-system"/>
              </a:rPr>
              <a:t>Numerical(</a:t>
            </a:r>
            <a:r>
              <a:rPr lang="ko-Kore-KR" altLang="en-US" b="1" i="0" dirty="0">
                <a:solidFill>
                  <a:srgbClr val="212529"/>
                </a:solidFill>
                <a:effectLst/>
                <a:latin typeface="-apple-system"/>
              </a:rPr>
              <a:t>수치해석학</a:t>
            </a:r>
            <a:r>
              <a:rPr lang="en-US" altLang="ko-Kore-KR" b="1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endParaRPr lang="en" altLang="ko-Kore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 관측된 값이 수치로 측정되는 자료형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 평균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중앙값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표준편차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std),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최대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최소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사분위수</a:t>
            </a:r>
          </a:p>
        </p:txBody>
      </p:sp>
    </p:spTree>
    <p:extLst>
      <p:ext uri="{BB962C8B-B14F-4D97-AF65-F5344CB8AC3E}">
        <p14:creationId xmlns:p14="http://schemas.microsoft.com/office/powerpoint/2010/main" val="391395131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A83DF-C30F-3343-2142-F6B859957D1A}"/>
              </a:ext>
            </a:extLst>
          </p:cNvPr>
          <p:cNvSpPr txBox="1"/>
          <p:nvPr/>
        </p:nvSpPr>
        <p:spPr>
          <a:xfrm>
            <a:off x="966158" y="1565066"/>
            <a:ext cx="10541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다음 단계는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"Wanted GOAT"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이미지의 빨간색 부분을 제외한 모든 것을 필터링하도록 더 작은 이미지에 대한 마스크를 만드는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이를 위해 먼저 이미지의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회색조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버전을 만듭니다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C6600-FD8B-7140-3120-C3B591B7814B}"/>
              </a:ext>
            </a:extLst>
          </p:cNvPr>
          <p:cNvSpPr txBox="1"/>
          <p:nvPr/>
        </p:nvSpPr>
        <p:spPr>
          <a:xfrm>
            <a:off x="1043797" y="2497672"/>
            <a:ext cx="6124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small_img_gray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cv2.cvtColor(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cv2.COLOR_RGB2GRAY) </a:t>
            </a:r>
          </a:p>
          <a:p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small_img_gray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532417F-B428-F1A7-27B3-9815F3E5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44" y="2211397"/>
            <a:ext cx="1355425" cy="135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05F16-DB08-0C58-4F10-088353A6CCE6}"/>
              </a:ext>
            </a:extLst>
          </p:cNvPr>
          <p:cNvSpPr txBox="1"/>
          <p:nvPr/>
        </p:nvSpPr>
        <p:spPr>
          <a:xfrm>
            <a:off x="966158" y="3676582"/>
            <a:ext cx="10541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 이미지의 문자는 정확히 검은색이 아니라 약간 어두운 회색입니다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이것이 바이너리 이미지를 생성하기 위해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임계값을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적용해야 하는 이유입니다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50632-45AC-C3EB-A079-F3667CC33A2A}"/>
              </a:ext>
            </a:extLst>
          </p:cNvPr>
          <p:cNvSpPr txBox="1"/>
          <p:nvPr/>
        </p:nvSpPr>
        <p:spPr>
          <a:xfrm>
            <a:off x="1043797" y="4432673"/>
            <a:ext cx="6124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ret, mask = cv2.threshold(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small_img_gray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120, 255, cv2.THRESH_BINARY) </a:t>
            </a:r>
            <a:endParaRPr lang="en-US" altLang="ko-KR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cv2_imshow(mask)</a:t>
            </a:r>
            <a:endParaRPr lang="ko-KR" altLang="en-US" dirty="0"/>
          </a:p>
        </p:txBody>
      </p:sp>
      <p:pic>
        <p:nvPicPr>
          <p:cNvPr id="21508" name="Picture 4" descr="마스크 openCV">
            <a:extLst>
              <a:ext uri="{FF2B5EF4-FFF2-40B4-BE49-F238E27FC236}">
                <a16:creationId xmlns:a16="http://schemas.microsoft.com/office/drawing/2014/main" id="{35502366-5563-8F09-A094-4D4FC6F45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44" y="4322913"/>
            <a:ext cx="1525796" cy="1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90728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A5380-836A-9944-F15A-DC88D0A5CDC1}"/>
              </a:ext>
            </a:extLst>
          </p:cNvPr>
          <p:cNvSpPr txBox="1"/>
          <p:nvPr/>
        </p:nvSpPr>
        <p:spPr>
          <a:xfrm>
            <a:off x="1052421" y="1618254"/>
            <a:ext cx="8824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cv2.bitwise_or </a:t>
            </a:r>
            <a:r>
              <a:rPr lang="ko-KR" altLang="en-US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매개변수로 </a:t>
            </a:r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ROI</a:t>
            </a:r>
            <a:r>
              <a:rPr lang="ko-KR" altLang="en-US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와 마스크를 연산자에 전달합니다</a:t>
            </a:r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E71E3B0-CD35-7C37-C99F-D7867A52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56" y="225904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982F58-AC91-FFD8-B041-20399D579967}"/>
              </a:ext>
            </a:extLst>
          </p:cNvPr>
          <p:cNvSpPr txBox="1"/>
          <p:nvPr/>
        </p:nvSpPr>
        <p:spPr>
          <a:xfrm>
            <a:off x="1052421" y="2394155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cv2.bitwise_or(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roi,roi,mask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mask)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8773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C8823-1311-50AC-7BBF-0D7C9922116C}"/>
              </a:ext>
            </a:extLst>
          </p:cNvPr>
          <p:cNvSpPr txBox="1"/>
          <p:nvPr/>
        </p:nvSpPr>
        <p:spPr>
          <a:xfrm>
            <a:off x="957531" y="1600048"/>
            <a:ext cx="10610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전경의 경우 빨간색 워터마크가 있는 검은색 이미지를 만들어야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빨간색을 다시 가져오려면 마스크를 반전해야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EE1D8-6CCC-2B48-0D15-D291D3424214}"/>
              </a:ext>
            </a:extLst>
          </p:cNvPr>
          <p:cNvSpPr txBox="1"/>
          <p:nvPr/>
        </p:nvSpPr>
        <p:spPr>
          <a:xfrm>
            <a:off x="957531" y="2403259"/>
            <a:ext cx="108692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cv2.bitwise_not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요소별로 입력 이미지의 비트 단위 반전을 계산하는 작업 을 사용하여 이를 수행할 수 있습니다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이것은 이 연산자가 모든 검은색을 모두 흰색으로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모든 흰색을 모두 검은색으로 변환함을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8F17A-EE4D-04AF-6694-3D628B106AE4}"/>
              </a:ext>
            </a:extLst>
          </p:cNvPr>
          <p:cNvSpPr txBox="1"/>
          <p:nvPr/>
        </p:nvSpPr>
        <p:spPr>
          <a:xfrm>
            <a:off x="957531" y="3483469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mask_inv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cv2.bitwise_not(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small_img_gray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mask_inv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10" name="Picture 3" descr="역 마스크 openCV">
            <a:extLst>
              <a:ext uri="{FF2B5EF4-FFF2-40B4-BE49-F238E27FC236}">
                <a16:creationId xmlns:a16="http://schemas.microsoft.com/office/drawing/2014/main" id="{8490A318-1DDB-6D6E-F41F-70C26C5E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60" y="3318612"/>
            <a:ext cx="2002406" cy="20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0407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pic>
        <p:nvPicPr>
          <p:cNvPr id="3" name="Picture 3" descr="역 마스크 openCV">
            <a:extLst>
              <a:ext uri="{FF2B5EF4-FFF2-40B4-BE49-F238E27FC236}">
                <a16:creationId xmlns:a16="http://schemas.microsoft.com/office/drawing/2014/main" id="{5D493575-A6CE-44FF-F01B-BA6F880E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98" y="1696846"/>
            <a:ext cx="2002406" cy="20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436A8-A1CA-1582-15DC-19569C671AFE}"/>
              </a:ext>
            </a:extLst>
          </p:cNvPr>
          <p:cNvSpPr txBox="1"/>
          <p:nvPr/>
        </p:nvSpPr>
        <p:spPr>
          <a:xfrm>
            <a:off x="3252158" y="1696846"/>
            <a:ext cx="8626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흰색 공간이 있는 반전된 이미지를 보면 무엇이든 빛날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우리의 경우에는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빨간색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으로 빛나기를 원합니다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BCCA5-0A04-905C-109B-FD8D17904D83}"/>
              </a:ext>
            </a:extLst>
          </p:cNvPr>
          <p:cNvSpPr txBox="1"/>
          <p:nvPr/>
        </p:nvSpPr>
        <p:spPr>
          <a:xfrm>
            <a:off x="3252157" y="2412189"/>
            <a:ext cx="8358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cv2.bitwise_and </a:t>
            </a:r>
            <a:r>
              <a:rPr lang="ko-KR" altLang="en-US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함수를 사용하고 매개변수로 전달할 </a:t>
            </a:r>
            <a:r>
              <a:rPr lang="en-US" altLang="ko-KR" b="0" i="0" dirty="0" err="1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것이며 </a:t>
            </a:r>
            <a:r>
              <a:rPr lang="ko-KR" altLang="en-US" b="0" i="0" dirty="0" err="1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마스크값</a:t>
            </a:r>
            <a:r>
              <a:rPr lang="ko-KR" altLang="en-US" dirty="0" err="1">
                <a:solidFill>
                  <a:srgbClr val="191E24"/>
                </a:solidFill>
                <a:latin typeface="Consolas" panose="020B0609020204030204" pitchFamily="49" charset="0"/>
              </a:rPr>
              <a:t>은</a:t>
            </a:r>
            <a:r>
              <a:rPr lang="ko-KR" altLang="en-US" b="0" i="0" dirty="0">
                <a:solidFill>
                  <a:srgbClr val="191E2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191E24"/>
                </a:solidFill>
                <a:latin typeface="Consolas" panose="020B0609020204030204" pitchFamily="49" charset="0"/>
              </a:rPr>
              <a:t>mask_inv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4961D-6B80-78C8-1B5F-D90E2401BEEB}"/>
              </a:ext>
            </a:extLst>
          </p:cNvPr>
          <p:cNvSpPr txBox="1"/>
          <p:nvPr/>
        </p:nvSpPr>
        <p:spPr>
          <a:xfrm>
            <a:off x="1306901" y="3939536"/>
            <a:ext cx="9683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cv2.bitwise_and(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small_img,small_img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mask=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mask_inv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6DEF88F-DCEC-BA33-0711-3F96AC30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868" y="3939536"/>
            <a:ext cx="1987461" cy="198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330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01BCB-2D04-526C-2F49-D2A6DE0C887D}"/>
              </a:ext>
            </a:extLst>
          </p:cNvPr>
          <p:cNvSpPr txBox="1"/>
          <p:nvPr/>
        </p:nvSpPr>
        <p:spPr>
          <a:xfrm>
            <a:off x="957532" y="1609152"/>
            <a:ext cx="10765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최종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를 계산해 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전경 이미지와 배경 이미지를 추가하여 계산됩니다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이를 위해 함수를 사용합니다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-&gt; cv2.add()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55D59-F31E-59F2-0A8C-07A36010E583}"/>
              </a:ext>
            </a:extLst>
          </p:cNvPr>
          <p:cNvSpPr txBox="1"/>
          <p:nvPr/>
        </p:nvSpPr>
        <p:spPr>
          <a:xfrm>
            <a:off x="957532" y="2421467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final_roi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cv2.add(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bg,fg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final_roi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968510D-608F-290A-1DDA-AFA2EC21B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2" y="322946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49951-BC26-7ED9-BF9B-2708EF87AF39}"/>
              </a:ext>
            </a:extLst>
          </p:cNvPr>
          <p:cNvSpPr txBox="1"/>
          <p:nvPr/>
        </p:nvSpPr>
        <p:spPr>
          <a:xfrm>
            <a:off x="4106173" y="3229469"/>
            <a:ext cx="77982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빨간색 부분만 큰 이미지 위에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붙여넣어지고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다른 모든 부분은 그대로 유지된 것을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이 최종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는 이제 앞에서 배운 것과 똑같은 방식으로 이미지의 나머지 부분에 추가됩니다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더 작은 이미지가 이제 최종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와 같도록 원래의 더 큰 이미지 위에 이 최종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ROI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54C89-717C-2225-77B3-ACAC37524BE6}"/>
              </a:ext>
            </a:extLst>
          </p:cNvPr>
          <p:cNvSpPr txBox="1"/>
          <p:nvPr/>
        </p:nvSpPr>
        <p:spPr>
          <a:xfrm>
            <a:off x="4157931" y="5599498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final_roi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615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9FA83-954D-62D9-2075-C1D2E8038AFB}"/>
              </a:ext>
            </a:extLst>
          </p:cNvPr>
          <p:cNvSpPr txBox="1"/>
          <p:nvPr/>
        </p:nvSpPr>
        <p:spPr>
          <a:xfrm>
            <a:off x="966157" y="1514261"/>
            <a:ext cx="10153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 방법 단계에 따라 </a:t>
            </a:r>
            <a:r>
              <a:rPr lang="en-US" altLang="ko-KR" dirty="0" err="1">
                <a:solidFill>
                  <a:srgbClr val="000000"/>
                </a:solidFill>
                <a:latin typeface="Open Sans" panose="020B0606030504020204" pitchFamily="34" charset="0"/>
              </a:rPr>
              <a:t>n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umpy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인덱싱을 수행하여 최종 결과를 얻습니다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1DA30-12B1-D707-8541-549B6E80F280}"/>
              </a:ext>
            </a:extLst>
          </p:cNvPr>
          <p:cNvSpPr txBox="1"/>
          <p:nvPr/>
        </p:nvSpPr>
        <p:spPr>
          <a:xfrm>
            <a:off x="966156" y="2048146"/>
            <a:ext cx="10670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large_img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y_offset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y_offset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small_img.shape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[0],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x_offset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x_offset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small_img.shape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[1]]=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altLang="ko-KR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large_img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24578" name="Picture 2" descr="블렌딩 openCV">
            <a:extLst>
              <a:ext uri="{FF2B5EF4-FFF2-40B4-BE49-F238E27FC236}">
                <a16:creationId xmlns:a16="http://schemas.microsoft.com/office/drawing/2014/main" id="{1735EA6B-B65F-BF7D-557F-4663FE61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48" y="3494244"/>
            <a:ext cx="4675517" cy="31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F7CA4-8785-8C38-3FB6-5DD02F3A11EC}"/>
              </a:ext>
            </a:extLst>
          </p:cNvPr>
          <p:cNvSpPr txBox="1"/>
          <p:nvPr/>
        </p:nvSpPr>
        <p:spPr>
          <a:xfrm>
            <a:off x="5796951" y="3494244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두 개의 이미지는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더 작은 이미지의 흰색 배경으로 인한 방해 없이 성공적으로 혼합되었습니다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91084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최종목적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9FA83-954D-62D9-2075-C1D2E8038AFB}"/>
              </a:ext>
            </a:extLst>
          </p:cNvPr>
          <p:cNvSpPr txBox="1"/>
          <p:nvPr/>
        </p:nvSpPr>
        <p:spPr>
          <a:xfrm>
            <a:off x="966157" y="1514261"/>
            <a:ext cx="10153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 방법 단계에 따라 </a:t>
            </a:r>
            <a:r>
              <a:rPr lang="en-US" altLang="ko-KR" dirty="0" err="1">
                <a:solidFill>
                  <a:srgbClr val="000000"/>
                </a:solidFill>
                <a:latin typeface="Open Sans" panose="020B0606030504020204" pitchFamily="34" charset="0"/>
              </a:rPr>
              <a:t>n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umpy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인덱싱을 수행하여 최종 결과를 얻습니다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1DA30-12B1-D707-8541-549B6E80F280}"/>
              </a:ext>
            </a:extLst>
          </p:cNvPr>
          <p:cNvSpPr txBox="1"/>
          <p:nvPr/>
        </p:nvSpPr>
        <p:spPr>
          <a:xfrm>
            <a:off x="966156" y="2048146"/>
            <a:ext cx="10670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large_img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y_offset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y_offset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small_img.shape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[0],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x_offset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x_offset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small_img.shape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[1]]= 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small_img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altLang="ko-KR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cv2_imshow(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large_img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pic>
        <p:nvPicPr>
          <p:cNvPr id="24578" name="Picture 2" descr="블렌딩 openCV">
            <a:extLst>
              <a:ext uri="{FF2B5EF4-FFF2-40B4-BE49-F238E27FC236}">
                <a16:creationId xmlns:a16="http://schemas.microsoft.com/office/drawing/2014/main" id="{1735EA6B-B65F-BF7D-557F-4663FE61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48" y="3494244"/>
            <a:ext cx="4675517" cy="31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F7CA4-8785-8C38-3FB6-5DD02F3A11EC}"/>
              </a:ext>
            </a:extLst>
          </p:cNvPr>
          <p:cNvSpPr txBox="1"/>
          <p:nvPr/>
        </p:nvSpPr>
        <p:spPr>
          <a:xfrm>
            <a:off x="5796951" y="3494244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두 개의 이미지는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오버레이된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더 작은 이미지의 흰색 배경으로 인한 방해 없이 성공적으로 혼합되었습니다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33057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</a:t>
            </a:r>
            <a:r>
              <a:rPr lang="ko-KR" altLang="en-US" b="1" dirty="0">
                <a:solidFill>
                  <a:srgbClr val="000000"/>
                </a:solidFill>
                <a:latin typeface="Muli"/>
              </a:rPr>
              <a:t> 여러가지 데이터 셋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9FA83-954D-62D9-2075-C1D2E8038AFB}"/>
              </a:ext>
            </a:extLst>
          </p:cNvPr>
          <p:cNvSpPr txBox="1"/>
          <p:nvPr/>
        </p:nvSpPr>
        <p:spPr>
          <a:xfrm>
            <a:off x="957844" y="1821832"/>
            <a:ext cx="10153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CIFAR10 :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개의 클래스</a:t>
            </a:r>
            <a:r>
              <a:rPr lang="en-US" altLang="ko-KR" dirty="0"/>
              <a:t>(</a:t>
            </a:r>
            <a:r>
              <a:rPr lang="ko-KR" altLang="en-US" dirty="0"/>
              <a:t>비행기</a:t>
            </a:r>
            <a:r>
              <a:rPr lang="en-US" altLang="ko-KR" dirty="0"/>
              <a:t>, </a:t>
            </a:r>
            <a:r>
              <a:rPr lang="ko-KR" altLang="en-US" dirty="0"/>
              <a:t>자동차 등등</a:t>
            </a:r>
            <a:r>
              <a:rPr lang="en-US" altLang="ko-KR" dirty="0"/>
              <a:t>)</a:t>
            </a:r>
            <a:r>
              <a:rPr lang="ko-KR" altLang="en-US" dirty="0"/>
              <a:t>의 클래스를 가지는 데이터 셋</a:t>
            </a:r>
            <a:endParaRPr lang="en-US" altLang="ko-KR" dirty="0"/>
          </a:p>
          <a:p>
            <a:r>
              <a:rPr lang="en-US" altLang="ko-KR" dirty="0" err="1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만개 이상의 범주를 가지고 있는 데이터 셋</a:t>
            </a:r>
            <a:endParaRPr lang="en-US" altLang="ko-KR" dirty="0"/>
          </a:p>
          <a:p>
            <a:r>
              <a:rPr lang="en-US" altLang="ko-KR" dirty="0"/>
              <a:t>COCO : BOX, Segmentation </a:t>
            </a:r>
            <a:r>
              <a:rPr lang="ko-KR" altLang="en-US" dirty="0"/>
              <a:t>용 이미지 데이터 셋 약 </a:t>
            </a:r>
            <a:r>
              <a:rPr lang="en-US" altLang="ko-KR" dirty="0"/>
              <a:t>30</a:t>
            </a:r>
            <a:r>
              <a:rPr lang="ko-KR" altLang="en-US" dirty="0"/>
              <a:t>만장</a:t>
            </a:r>
            <a:endParaRPr lang="en-US" altLang="ko-KR" dirty="0"/>
          </a:p>
          <a:p>
            <a:r>
              <a:rPr lang="en-US" altLang="ko-KR" dirty="0"/>
              <a:t>MNIST : </a:t>
            </a:r>
            <a:r>
              <a:rPr lang="ko-KR" altLang="en-US" dirty="0"/>
              <a:t>숫자 </a:t>
            </a:r>
            <a:r>
              <a:rPr lang="ko-KR" altLang="en-US" dirty="0" err="1"/>
              <a:t>손글씨</a:t>
            </a:r>
            <a:r>
              <a:rPr lang="ko-KR" altLang="en-US" dirty="0"/>
              <a:t> 데이터셋</a:t>
            </a:r>
            <a:endParaRPr lang="en-US" altLang="ko-KR" dirty="0"/>
          </a:p>
          <a:p>
            <a:r>
              <a:rPr lang="en-US" altLang="ko-KR" dirty="0"/>
              <a:t>fashion </a:t>
            </a:r>
            <a:r>
              <a:rPr lang="en-US" altLang="ko-KR" dirty="0" err="1"/>
              <a:t>mnist</a:t>
            </a:r>
            <a:r>
              <a:rPr lang="en-US" altLang="ko-KR" dirty="0"/>
              <a:t> : 10</a:t>
            </a:r>
            <a:r>
              <a:rPr lang="ko-KR" altLang="en-US" dirty="0"/>
              <a:t>개의 패션제품 이미지 데이터셋</a:t>
            </a:r>
            <a:endParaRPr lang="en-US" altLang="ko-KR" dirty="0"/>
          </a:p>
          <a:p>
            <a:r>
              <a:rPr lang="en-US" altLang="ko-KR" dirty="0"/>
              <a:t>CIFAR100 : 100</a:t>
            </a:r>
            <a:r>
              <a:rPr lang="ko-KR" altLang="en-US" dirty="0"/>
              <a:t>개의 클래스 이미지</a:t>
            </a:r>
            <a:endParaRPr lang="en-US" altLang="ko-KR" dirty="0"/>
          </a:p>
          <a:p>
            <a:r>
              <a:rPr lang="en-US" altLang="ko-KR" dirty="0" err="1"/>
              <a:t>CelebA</a:t>
            </a:r>
            <a:r>
              <a:rPr lang="en-US" altLang="ko-KR" dirty="0"/>
              <a:t> : </a:t>
            </a:r>
            <a:r>
              <a:rPr lang="ko-KR" altLang="en-US" dirty="0"/>
              <a:t>유명인사 얼굴 데이터 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0C4B1-879D-A1D2-B5C4-90DAA86A1AB1}"/>
              </a:ext>
            </a:extLst>
          </p:cNvPr>
          <p:cNvSpPr txBox="1"/>
          <p:nvPr/>
        </p:nvSpPr>
        <p:spPr>
          <a:xfrm>
            <a:off x="765189" y="1533807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/>
              <a:t>이미지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CDBB6-81E6-B6A0-45AB-467A6A0E2133}"/>
              </a:ext>
            </a:extLst>
          </p:cNvPr>
          <p:cNvSpPr txBox="1"/>
          <p:nvPr/>
        </p:nvSpPr>
        <p:spPr>
          <a:xfrm>
            <a:off x="957844" y="4308530"/>
            <a:ext cx="10153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GLUE : </a:t>
            </a:r>
            <a:r>
              <a:rPr lang="ko-KR" altLang="en-US" dirty="0"/>
              <a:t>일반언어 이해 평가</a:t>
            </a:r>
            <a:endParaRPr lang="en-US" altLang="ko-KR" dirty="0"/>
          </a:p>
          <a:p>
            <a:r>
              <a:rPr lang="en-US" altLang="ko-KR" dirty="0" err="1"/>
              <a:t>SQuAD</a:t>
            </a:r>
            <a:r>
              <a:rPr lang="en-US" altLang="ko-KR" dirty="0"/>
              <a:t> : </a:t>
            </a:r>
            <a:r>
              <a:rPr lang="ko-KR" altLang="en-US" dirty="0"/>
              <a:t>스탠포드 질문 답변 데이터 셋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48D7D-28AC-7104-BE50-6521056C4370}"/>
              </a:ext>
            </a:extLst>
          </p:cNvPr>
          <p:cNvSpPr txBox="1"/>
          <p:nvPr/>
        </p:nvSpPr>
        <p:spPr>
          <a:xfrm>
            <a:off x="765189" y="4020505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/>
              <a:t>언어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4D7A4-0B7A-6F66-063A-EA059823EA0D}"/>
              </a:ext>
            </a:extLst>
          </p:cNvPr>
          <p:cNvSpPr txBox="1"/>
          <p:nvPr/>
        </p:nvSpPr>
        <p:spPr>
          <a:xfrm>
            <a:off x="765189" y="5087068"/>
            <a:ext cx="9667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/>
              <a:t>위 외에도 굉장히 많은 공개 데이터 셋이 있으므로 시도하려는 문제에 적합한 데이터셋을 활용 할 수 있으며</a:t>
            </a:r>
            <a:r>
              <a:rPr lang="en-US" altLang="ko-KR" dirty="0"/>
              <a:t>, </a:t>
            </a:r>
            <a:r>
              <a:rPr lang="ko-KR" altLang="en-US" dirty="0"/>
              <a:t>적합한 데이터 셋이 없더라도 사전학습용 데이터 셋으로 활용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07521793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</a:t>
            </a:r>
            <a:r>
              <a:rPr lang="ko-KR" altLang="en-US" b="1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Muli"/>
              </a:rPr>
              <a:t>COCO Dataset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0C4B1-879D-A1D2-B5C4-90DAA86A1AB1}"/>
              </a:ext>
            </a:extLst>
          </p:cNvPr>
          <p:cNvSpPr txBox="1"/>
          <p:nvPr/>
        </p:nvSpPr>
        <p:spPr>
          <a:xfrm>
            <a:off x="765188" y="1533807"/>
            <a:ext cx="1096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/>
              <a:t>코코</a:t>
            </a:r>
            <a:r>
              <a:rPr lang="ko-KR" altLang="en-US" dirty="0"/>
              <a:t> 데이터셋은 사람 </a:t>
            </a:r>
            <a:r>
              <a:rPr lang="en-US" altLang="ko-KR" dirty="0" err="1"/>
              <a:t>keypoint</a:t>
            </a:r>
            <a:r>
              <a:rPr lang="en-US" altLang="ko-KR" dirty="0"/>
              <a:t> </a:t>
            </a:r>
            <a:r>
              <a:rPr lang="ko-KR" altLang="en-US" dirty="0"/>
              <a:t>데이터도 있으며</a:t>
            </a:r>
            <a:r>
              <a:rPr lang="en-US" altLang="ko-KR" dirty="0"/>
              <a:t>, </a:t>
            </a:r>
            <a:r>
              <a:rPr lang="ko-KR" altLang="en-US" dirty="0"/>
              <a:t>객체의 박스나 </a:t>
            </a:r>
            <a:r>
              <a:rPr lang="ko-KR" altLang="en-US" dirty="0" err="1"/>
              <a:t>폴리곤에</a:t>
            </a:r>
            <a:r>
              <a:rPr lang="ko-KR" altLang="en-US" dirty="0"/>
              <a:t> 대한 정보를 가지고 있는 데이터가 있음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9D1B7-D0E9-CC00-64EE-349AE023E303}"/>
              </a:ext>
            </a:extLst>
          </p:cNvPr>
          <p:cNvSpPr txBox="1"/>
          <p:nvPr/>
        </p:nvSpPr>
        <p:spPr>
          <a:xfrm>
            <a:off x="765188" y="2714105"/>
            <a:ext cx="612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https://cocodataset.org/#home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B5C29-C5E9-51D8-143A-886B59FCE891}"/>
              </a:ext>
            </a:extLst>
          </p:cNvPr>
          <p:cNvSpPr txBox="1"/>
          <p:nvPr/>
        </p:nvSpPr>
        <p:spPr>
          <a:xfrm>
            <a:off x="765188" y="2994952"/>
            <a:ext cx="612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https://cocodataset.org/#download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8" y="2433258"/>
            <a:ext cx="612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홈 링크 와 다운로드 링크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DC00DE-B75B-2D5B-C2DD-582912C8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744" y="4994388"/>
            <a:ext cx="2066997" cy="8157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876C90-107F-A712-5CA3-B57E0C5E5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2" y="3556646"/>
            <a:ext cx="3893223" cy="26137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70B163-1D70-D418-F9F0-D37536E89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26" y="3544270"/>
            <a:ext cx="3911658" cy="2626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4BB1E1-6151-3F22-CFEF-5BFA68D0165A}"/>
              </a:ext>
            </a:extLst>
          </p:cNvPr>
          <p:cNvSpPr txBox="1"/>
          <p:nvPr/>
        </p:nvSpPr>
        <p:spPr>
          <a:xfrm>
            <a:off x="765188" y="6170443"/>
            <a:ext cx="10964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/>
              <a:t>이미지 </a:t>
            </a:r>
            <a:r>
              <a:rPr lang="ko-KR" altLang="en-US" dirty="0" err="1"/>
              <a:t>캡셔닝</a:t>
            </a:r>
            <a:r>
              <a:rPr lang="ko-KR" altLang="en-US" dirty="0"/>
              <a:t> 데이터 셋도 있으며 이는 이미지를 텍스트로 표현하는 것을 말함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13527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FASHION MNIST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데이터셋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9326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해당 데이터로 실습</a:t>
            </a:r>
            <a:endParaRPr lang="en-US" altLang="ko-KR" dirty="0"/>
          </a:p>
          <a:p>
            <a:r>
              <a:rPr lang="en-US" altLang="ko-KR" dirty="0"/>
              <a:t>MNIST</a:t>
            </a:r>
            <a:r>
              <a:rPr lang="ko-KR" altLang="en-US" dirty="0"/>
              <a:t>는 패션 데이터 셋으로 티셔츠부터 </a:t>
            </a:r>
            <a:r>
              <a:rPr lang="en-US" altLang="ko-KR" dirty="0"/>
              <a:t>Ankle </a:t>
            </a:r>
            <a:r>
              <a:rPr lang="ko-KR" altLang="en-US" dirty="0"/>
              <a:t>부츠 까지 </a:t>
            </a:r>
            <a:r>
              <a:rPr lang="en-US" altLang="ko-KR" dirty="0"/>
              <a:t>10</a:t>
            </a:r>
            <a:r>
              <a:rPr lang="ko-KR" altLang="en-US" dirty="0"/>
              <a:t>가지의 패션 종류가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63023A-4F41-CB48-4B52-800EB2C97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7" y="2215861"/>
            <a:ext cx="3686175" cy="41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560ED9-EA6C-DD46-A039-2A65765368CC}"/>
              </a:ext>
            </a:extLst>
          </p:cNvPr>
          <p:cNvSpPr txBox="1"/>
          <p:nvPr/>
        </p:nvSpPr>
        <p:spPr>
          <a:xfrm>
            <a:off x="4729943" y="2228671"/>
            <a:ext cx="51788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인터넷에서 받아서 사용할 수 도 있으나</a:t>
            </a:r>
            <a:r>
              <a:rPr lang="en-US" altLang="ko-KR" dirty="0"/>
              <a:t>, </a:t>
            </a:r>
            <a:r>
              <a:rPr lang="en-US" altLang="ko-KR" dirty="0" err="1"/>
              <a:t>torchvision</a:t>
            </a:r>
            <a:r>
              <a:rPr lang="en-US" altLang="ko-KR" dirty="0"/>
              <a:t> </a:t>
            </a:r>
            <a:r>
              <a:rPr lang="ko-KR" altLang="en-US" dirty="0"/>
              <a:t>라이브러리에서 바로 데이터로 활용 할 수 있게 받을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datasets &lt;- </a:t>
            </a:r>
            <a:r>
              <a:rPr lang="ko-KR" altLang="en-US" dirty="0"/>
              <a:t>해당 모듈을 통해 다양한 데이터셋을 쉽게 받을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데이터셋을 인터넷에서 다운받으며</a:t>
            </a:r>
            <a:r>
              <a:rPr lang="en-US" altLang="ko-KR" dirty="0"/>
              <a:t>, </a:t>
            </a:r>
            <a:r>
              <a:rPr lang="ko-KR" altLang="en-US" dirty="0"/>
              <a:t>다운받고 데이터를 학습 혹은 추론에 활용할 수 있게 바로 </a:t>
            </a:r>
            <a:r>
              <a:rPr lang="en-US" altLang="ko-KR" dirty="0" err="1"/>
              <a:t>ToTensor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ko-KR" altLang="en-US" dirty="0" err="1"/>
              <a:t>해줌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511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4AC8547C-AC8A-0D1A-DDF7-F16ED8087482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format –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정형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비정형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62E3-2D1F-349F-6BEA-78EE41CD0393}"/>
              </a:ext>
            </a:extLst>
          </p:cNvPr>
          <p:cNvSpPr txBox="1"/>
          <p:nvPr/>
        </p:nvSpPr>
        <p:spPr>
          <a:xfrm>
            <a:off x="831907" y="1164838"/>
            <a:ext cx="1121468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정형 데이터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(Structured data)</a:t>
            </a: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 -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데이터베이스의 사전에 정의된 규칙에 맞게 들어간 데이터 중에 수치 만으로 의미 파악이 쉬운 데이터를          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의미합니다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 스키마 지원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비정형 데이터는 없음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스키마 구조를 통해 탐색 가능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-&gt;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스키마 정보를 관리하는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DBMS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를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통해 탐색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EX)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스프레드 시트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, Tables</a:t>
            </a: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비정형 데이터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Unstructed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data)</a:t>
            </a: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 -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비정형 데이터는 정형 데이터와 반대되는 단어이다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비정형 데이터는 형태가 없고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연산이 불가능한 데이터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를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의미한다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정해진 규칙이 없기 때문에 데이터의 의미를 쉽게 파악하기 힘들다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Data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set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 아닌 하나의 데이터가 객체화 되어있다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구조화가 아니 라서 이해하기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힘듬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이진 파일 형태 데이터이면 종류별로 응용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SW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를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이용하여 탐색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EX)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동영상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이진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이미지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이진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음성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TEXT,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시계열 데이터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7719650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FASHION MNIST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데이터셋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932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실제로 생성되는 데이터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60ED9-EA6C-DD46-A039-2A65765368CC}"/>
              </a:ext>
            </a:extLst>
          </p:cNvPr>
          <p:cNvSpPr txBox="1"/>
          <p:nvPr/>
        </p:nvSpPr>
        <p:spPr>
          <a:xfrm>
            <a:off x="3865418" y="2012026"/>
            <a:ext cx="5577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gz</a:t>
            </a:r>
            <a:r>
              <a:rPr lang="en-US" altLang="ko-KR" dirty="0"/>
              <a:t> </a:t>
            </a:r>
            <a:r>
              <a:rPr lang="ko-KR" altLang="en-US" dirty="0"/>
              <a:t>확장자를 가지고 있는 바이너리 파일이 생성된다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gz</a:t>
            </a:r>
            <a:r>
              <a:rPr lang="ko-KR" altLang="en-US" dirty="0"/>
              <a:t>가 </a:t>
            </a:r>
            <a:r>
              <a:rPr lang="ko-KR" altLang="en-US" dirty="0" err="1"/>
              <a:t>없는것은</a:t>
            </a:r>
            <a:r>
              <a:rPr lang="ko-KR" altLang="en-US" dirty="0"/>
              <a:t> </a:t>
            </a:r>
            <a:r>
              <a:rPr lang="en-US" altLang="ko-KR" dirty="0" err="1"/>
              <a:t>gzip</a:t>
            </a:r>
            <a:r>
              <a:rPr lang="ko-KR" altLang="en-US" dirty="0"/>
              <a:t>으로 압축을 해제한 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바이너리로 이루어져 있어 바이너리로 읽어야 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227C4-511E-25E7-22EB-834964C8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80" y="2012026"/>
            <a:ext cx="2686050" cy="2019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ACFDEA-1B9D-68D6-ED99-B1137B78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80" y="4051800"/>
            <a:ext cx="5505450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007C09-1077-1303-6BFD-6FD1F9FBBECF}"/>
              </a:ext>
            </a:extLst>
          </p:cNvPr>
          <p:cNvSpPr txBox="1"/>
          <p:nvPr/>
        </p:nvSpPr>
        <p:spPr>
          <a:xfrm>
            <a:off x="6519949" y="4184971"/>
            <a:ext cx="5577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사이즈는 </a:t>
            </a:r>
            <a:r>
              <a:rPr lang="en-US" altLang="ko-KR" dirty="0"/>
              <a:t>28x28</a:t>
            </a:r>
            <a:r>
              <a:rPr lang="ko-KR" altLang="en-US" dirty="0"/>
              <a:t>이며 해당 이미지를 보기 위해서 배열 형태를 이미지처럼 만들고 시각화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B656BE-5B1D-EF80-E36F-4B06369CE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49" y="4831302"/>
            <a:ext cx="1930036" cy="19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2123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FASHION MNIST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데이터셋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932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실제로 생성되는 데이터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07C09-1077-1303-6BFD-6FD1F9FBBECF}"/>
              </a:ext>
            </a:extLst>
          </p:cNvPr>
          <p:cNvSpPr txBox="1"/>
          <p:nvPr/>
        </p:nvSpPr>
        <p:spPr>
          <a:xfrm>
            <a:off x="6461761" y="2033692"/>
            <a:ext cx="5577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라벨 파일을 </a:t>
            </a:r>
            <a:r>
              <a:rPr lang="ko-KR" altLang="en-US" dirty="0" err="1"/>
              <a:t>들고와서</a:t>
            </a:r>
            <a:r>
              <a:rPr lang="ko-KR" altLang="en-US" dirty="0"/>
              <a:t> 이미지 인덱스에 해당하는 라벨 출력</a:t>
            </a:r>
            <a:r>
              <a:rPr lang="en-US" altLang="ko-KR" dirty="0"/>
              <a:t>(0)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626FB4-5292-695B-0B4E-74E083DF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80" y="3057639"/>
            <a:ext cx="1930036" cy="1962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5EFD2B-6842-E6D9-0B02-B2E938EF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80" y="1954535"/>
            <a:ext cx="55435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839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FASHION MNIST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데이터셋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932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torchvision</a:t>
            </a:r>
            <a:r>
              <a:rPr lang="ko-KR" altLang="en-US" dirty="0"/>
              <a:t>에서 생성된 데이터로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60ED9-EA6C-DD46-A039-2A65765368CC}"/>
              </a:ext>
            </a:extLst>
          </p:cNvPr>
          <p:cNvSpPr txBox="1"/>
          <p:nvPr/>
        </p:nvSpPr>
        <p:spPr>
          <a:xfrm>
            <a:off x="6253941" y="1871564"/>
            <a:ext cx="5577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torchvision</a:t>
            </a:r>
            <a:r>
              <a:rPr lang="ko-KR" altLang="en-US" dirty="0"/>
              <a:t>에서 발로 데이터를 로드 하였기 때문에 아까 불러온 데이터를 확인해보자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495EF-D166-7F07-55FC-3EA33774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41" y="1871564"/>
            <a:ext cx="5410200" cy="4648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9F146D-56E4-B71A-14B8-BD30E080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56" y="2517895"/>
            <a:ext cx="3792808" cy="38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019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FASHION MNIST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데이터셋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932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torchvision</a:t>
            </a:r>
            <a:r>
              <a:rPr lang="ko-KR" altLang="en-US" dirty="0"/>
              <a:t>에서 생성된 데이터로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60ED9-EA6C-DD46-A039-2A65765368CC}"/>
              </a:ext>
            </a:extLst>
          </p:cNvPr>
          <p:cNvSpPr txBox="1"/>
          <p:nvPr/>
        </p:nvSpPr>
        <p:spPr>
          <a:xfrm>
            <a:off x="6253941" y="1871564"/>
            <a:ext cx="5577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torchvision</a:t>
            </a:r>
            <a:r>
              <a:rPr lang="ko-KR" altLang="en-US" dirty="0"/>
              <a:t>에서 발로 데이터를 로드 하였기 때문에 아까 불러온 데이터를 확인해보자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495EF-D166-7F07-55FC-3EA33774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41" y="1871564"/>
            <a:ext cx="5410200" cy="4648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9F146D-56E4-B71A-14B8-BD30E080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56" y="2517895"/>
            <a:ext cx="3792808" cy="38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5380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FASHION MNIST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데이터셋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9326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수동으로 데이터셋 준비하기</a:t>
            </a:r>
            <a:endParaRPr lang="en-US" altLang="ko-KR" dirty="0"/>
          </a:p>
          <a:p>
            <a:r>
              <a:rPr lang="ko-KR" altLang="en-US" dirty="0"/>
              <a:t>바이너리 파일을 </a:t>
            </a:r>
            <a:r>
              <a:rPr lang="en-US" altLang="ko-KR" dirty="0" err="1"/>
              <a:t>img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인 </a:t>
            </a:r>
            <a:r>
              <a:rPr lang="en-US" altLang="ko-KR" dirty="0"/>
              <a:t>csv</a:t>
            </a:r>
            <a:r>
              <a:rPr lang="ko-KR" altLang="en-US" dirty="0"/>
              <a:t>파일로 변경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F16259-8BE9-C372-AD10-6FA696FF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7" y="2148563"/>
            <a:ext cx="4612748" cy="44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737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FASHION MNIST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데이터셋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932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파일을 읽어서 이미지 가져오는 데이터 셋 클래스 준비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4DB106-1428-CFB7-EDCA-B7FDC404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7" y="2394066"/>
            <a:ext cx="5905661" cy="37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339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FASHION MNIST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데이터셋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932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linear</a:t>
            </a:r>
            <a:r>
              <a:rPr lang="ko-KR" altLang="en-US" dirty="0"/>
              <a:t> 모델 준비 와 </a:t>
            </a:r>
            <a:r>
              <a:rPr lang="ko-KR" altLang="en-US" dirty="0" err="1"/>
              <a:t>데이터로더로</a:t>
            </a:r>
            <a:r>
              <a:rPr lang="ko-KR" altLang="en-US" dirty="0"/>
              <a:t> 감싸준다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D6AF7-EA20-CF9E-E1D5-5F6C1CF2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2" y="1993063"/>
            <a:ext cx="3924300" cy="3990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E9B24F-A1CB-6FB4-5038-D4C6DB92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82" y="4436832"/>
            <a:ext cx="7220296" cy="1547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FC565-5A72-F3E8-CEEF-23AF91B92897}"/>
              </a:ext>
            </a:extLst>
          </p:cNvPr>
          <p:cNvSpPr txBox="1"/>
          <p:nvPr/>
        </p:nvSpPr>
        <p:spPr>
          <a:xfrm>
            <a:off x="4758067" y="1993063"/>
            <a:ext cx="5582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Net</a:t>
            </a:r>
            <a:r>
              <a:rPr lang="ko-KR" altLang="en-US" dirty="0"/>
              <a:t> 모델의 경우 </a:t>
            </a:r>
            <a:r>
              <a:rPr lang="en-US" altLang="ko-KR" dirty="0"/>
              <a:t>28x28</a:t>
            </a:r>
            <a:r>
              <a:rPr lang="ko-KR" altLang="en-US" dirty="0"/>
              <a:t>이라서 입력 사이즈를</a:t>
            </a:r>
            <a:r>
              <a:rPr lang="en-US" altLang="ko-KR" dirty="0"/>
              <a:t> 28*28</a:t>
            </a:r>
            <a:r>
              <a:rPr lang="ko-KR" altLang="en-US" dirty="0"/>
              <a:t>사이즈를 맞춰준다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97537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FASHION MNIST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uli"/>
              </a:rPr>
              <a:t>데이터셋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93264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</a:t>
            </a:r>
            <a:r>
              <a:rPr lang="ko-KR" altLang="en-US" dirty="0"/>
              <a:t> 생성 하고</a:t>
            </a:r>
            <a:endParaRPr lang="en-US" altLang="ko-KR" dirty="0"/>
          </a:p>
          <a:p>
            <a:r>
              <a:rPr lang="en-US" altLang="ko-KR" dirty="0"/>
              <a:t>train </a:t>
            </a:r>
            <a:r>
              <a:rPr lang="ko-KR" altLang="en-US" dirty="0"/>
              <a:t>함수 생성</a:t>
            </a:r>
            <a:endParaRPr lang="en-US" altLang="ko-KR" dirty="0"/>
          </a:p>
          <a:p>
            <a:r>
              <a:rPr lang="en-US" altLang="ko-KR" dirty="0" err="1"/>
              <a:t>nll</a:t>
            </a:r>
            <a:r>
              <a:rPr lang="en-US" altLang="ko-KR" dirty="0"/>
              <a:t> loss</a:t>
            </a:r>
            <a:r>
              <a:rPr lang="ko-KR" altLang="en-US" dirty="0"/>
              <a:t>는 분류문제에서 사용되며 </a:t>
            </a:r>
            <a:r>
              <a:rPr lang="en-US" altLang="ko-KR" dirty="0" err="1"/>
              <a:t>softmax</a:t>
            </a:r>
            <a:r>
              <a:rPr lang="ko-KR" altLang="en-US" dirty="0"/>
              <a:t>함수와 같이 사용된다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AA577-DEFE-1A98-FCA3-79B0A073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22" y="2446107"/>
            <a:ext cx="679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3772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COCO </a:t>
            </a:r>
            <a:r>
              <a:rPr lang="ko-KR" altLang="en-US" b="1" dirty="0">
                <a:solidFill>
                  <a:srgbClr val="000000"/>
                </a:solidFill>
                <a:latin typeface="Muli"/>
              </a:rPr>
              <a:t>데이터 셋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10057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코코데이터셋의</a:t>
            </a:r>
            <a:r>
              <a:rPr lang="ko-KR" altLang="en-US" dirty="0"/>
              <a:t> 경우 </a:t>
            </a:r>
            <a:r>
              <a:rPr lang="en-US" altLang="ko-KR" dirty="0"/>
              <a:t>segmentation</a:t>
            </a:r>
            <a:r>
              <a:rPr lang="ko-KR" altLang="en-US" dirty="0"/>
              <a:t>과 </a:t>
            </a:r>
            <a:r>
              <a:rPr lang="en-US" altLang="ko-KR" dirty="0"/>
              <a:t>bounding </a:t>
            </a:r>
            <a:r>
              <a:rPr lang="ko-KR" altLang="en-US" dirty="0"/>
              <a:t>박스에 대한 정보를 가지고 있는 데이터 셋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E26FA-3DE4-4D4A-7381-E17037CF7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7" y="2028305"/>
            <a:ext cx="6230476" cy="44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406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dirty="0">
                <a:solidFill>
                  <a:srgbClr val="000000"/>
                </a:solidFill>
                <a:latin typeface="Muli"/>
              </a:rPr>
              <a:t>Selenium</a:t>
            </a:r>
            <a:r>
              <a:rPr lang="ko-KR" altLang="en-US" b="1" dirty="0">
                <a:solidFill>
                  <a:srgbClr val="000000"/>
                </a:solidFill>
                <a:latin typeface="Muli"/>
              </a:rPr>
              <a:t>을 이용하여 데이터셋 확보 및 데이터 셋 생성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108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fashion </a:t>
            </a:r>
            <a:r>
              <a:rPr lang="en-US" altLang="ko-KR" dirty="0" err="1"/>
              <a:t>mnist</a:t>
            </a:r>
            <a:r>
              <a:rPr lang="ko-KR" altLang="en-US" dirty="0"/>
              <a:t>를 이용하여 클래스를 분류했던 것처럼 실제로 데이터를 수집해 데이터 셋을 만들어 보자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E33F3-D02B-820A-7830-558E5C852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93" y="1842032"/>
            <a:ext cx="3686175" cy="828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0C138F-7DE3-C627-AFDF-CB284835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93" y="2849370"/>
            <a:ext cx="2219325" cy="457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CC4C55-D4E7-265B-7C36-EBB10FD33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93" y="3474624"/>
            <a:ext cx="3019425" cy="247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267755-0FB9-347F-96C3-81F9E8408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93" y="3854980"/>
            <a:ext cx="4210050" cy="1123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8FC590-0A67-4ABC-3AE3-A8E86D428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93" y="5111636"/>
            <a:ext cx="8286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7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4AC8547C-AC8A-0D1A-DDF7-F16ED8087482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format –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반정형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62E3-2D1F-349F-6BEA-78EE41CD0393}"/>
              </a:ext>
            </a:extLst>
          </p:cNvPr>
          <p:cNvSpPr txBox="1"/>
          <p:nvPr/>
        </p:nvSpPr>
        <p:spPr>
          <a:xfrm>
            <a:off x="731240" y="1609454"/>
            <a:ext cx="112146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212529"/>
                </a:solidFill>
                <a:latin typeface="-apple-system"/>
              </a:rPr>
              <a:t>반정형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데이터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(Semi-structed data) </a:t>
            </a: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-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반정형 데이터의 반은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Semi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를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의미합니다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즉 완전한 정형이 아닌 약한 정형 데이터이다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데이터베이스는 아니지만 스키마를 가지고 있는 형태이고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연산이 불가능한 데이터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스키마에 해당하는 메타 데이터가 데이터 내부에 존재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 내부에 있는 규칙성을 파악하여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parsing(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파싱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규칙 적용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EX) HTML, XML, JSON,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웹로그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IoT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센서 데이터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22532" name="Picture 4" descr="Parse JSON format in ABSL using Cloud Application Studio | SAP Blogs">
            <a:extLst>
              <a:ext uri="{FF2B5EF4-FFF2-40B4-BE49-F238E27FC236}">
                <a16:creationId xmlns:a16="http://schemas.microsoft.com/office/drawing/2014/main" id="{5A2FB0FE-B95F-F0D2-63DA-FF51EE7B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794" y="3739241"/>
            <a:ext cx="4874412" cy="237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AB9434-DD6B-5791-6426-AFEE72EBA490}"/>
              </a:ext>
            </a:extLst>
          </p:cNvPr>
          <p:cNvSpPr txBox="1"/>
          <p:nvPr/>
        </p:nvSpPr>
        <p:spPr>
          <a:xfrm>
            <a:off x="5877558" y="6112953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&lt;</a:t>
            </a:r>
            <a:r>
              <a:rPr kumimoji="1" lang="en-US" altLang="ko-Kore-KR" sz="1200" dirty="0"/>
              <a:t>JSON </a:t>
            </a:r>
            <a:r>
              <a:rPr kumimoji="1" lang="ko-Kore-KR" altLang="en-US" sz="1200" dirty="0"/>
              <a:t>구조</a:t>
            </a:r>
            <a:r>
              <a:rPr kumimoji="1" lang="en-US" altLang="ko-Kore-KR" sz="1200" dirty="0"/>
              <a:t>&gt;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64930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dirty="0">
                <a:solidFill>
                  <a:srgbClr val="000000"/>
                </a:solidFill>
                <a:latin typeface="Muli"/>
              </a:rPr>
              <a:t>Selenium</a:t>
            </a:r>
            <a:r>
              <a:rPr lang="ko-KR" altLang="en-US" b="1" dirty="0">
                <a:solidFill>
                  <a:srgbClr val="000000"/>
                </a:solidFill>
                <a:latin typeface="Muli"/>
              </a:rPr>
              <a:t>을 이용하여 데이터셋 확보 및 데이터 셋 생성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108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저장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78F4B8-D65D-7B0A-9AB0-40BC3E78C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7" y="2094807"/>
            <a:ext cx="9029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9079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6C47-53CB-6B6C-4A7D-FC5D68160873}"/>
              </a:ext>
            </a:extLst>
          </p:cNvPr>
          <p:cNvSpPr txBox="1"/>
          <p:nvPr/>
        </p:nvSpPr>
        <p:spPr>
          <a:xfrm>
            <a:off x="621102" y="1073836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uli"/>
              </a:rPr>
              <a:t># </a:t>
            </a:r>
            <a:r>
              <a:rPr lang="en-US" altLang="ko-KR" b="1" dirty="0">
                <a:solidFill>
                  <a:srgbClr val="000000"/>
                </a:solidFill>
                <a:latin typeface="Muli"/>
              </a:rPr>
              <a:t>Selenium</a:t>
            </a:r>
            <a:r>
              <a:rPr lang="ko-KR" altLang="en-US" b="1" dirty="0">
                <a:solidFill>
                  <a:srgbClr val="000000"/>
                </a:solidFill>
                <a:latin typeface="Muli"/>
              </a:rPr>
              <a:t>을 이용하여 데이터셋 확보 및 데이터 셋 생성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6DE60-8F97-1662-5C69-762F6BBAB2A9}"/>
              </a:ext>
            </a:extLst>
          </p:cNvPr>
          <p:cNvSpPr txBox="1"/>
          <p:nvPr/>
        </p:nvSpPr>
        <p:spPr>
          <a:xfrm>
            <a:off x="765187" y="1472700"/>
            <a:ext cx="108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저장된 이미지 </a:t>
            </a:r>
            <a:r>
              <a:rPr lang="en-US" altLang="ko-KR" dirty="0"/>
              <a:t>csv</a:t>
            </a:r>
            <a:r>
              <a:rPr lang="ko-KR" altLang="en-US" dirty="0"/>
              <a:t>파일로 만들기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980D6B-A09A-B562-7310-A57A4188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7" y="2028305"/>
            <a:ext cx="5234556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2184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AB97BF-54B8-4FC3-8CCC-F55B8C727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" y="0"/>
            <a:ext cx="12178127" cy="68579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330E77-874C-4897-BE41-4E9ED7B27A7A}"/>
              </a:ext>
            </a:extLst>
          </p:cNvPr>
          <p:cNvSpPr/>
          <p:nvPr/>
        </p:nvSpPr>
        <p:spPr>
          <a:xfrm>
            <a:off x="0" y="0"/>
            <a:ext cx="12178128" cy="6858000"/>
          </a:xfrm>
          <a:prstGeom prst="rect">
            <a:avLst/>
          </a:prstGeom>
          <a:gradFill>
            <a:gsLst>
              <a:gs pos="0">
                <a:schemeClr val="tx1">
                  <a:alpha val="96000"/>
                </a:schemeClr>
              </a:gs>
              <a:gs pos="100000">
                <a:schemeClr val="tx1">
                  <a:alpha val="1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48906E-6FEC-46FF-954E-2C964A805B14}"/>
              </a:ext>
            </a:extLst>
          </p:cNvPr>
          <p:cNvSpPr/>
          <p:nvPr/>
        </p:nvSpPr>
        <p:spPr>
          <a:xfrm>
            <a:off x="4394754" y="2822192"/>
            <a:ext cx="36947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829544">
              <a:defRPr/>
            </a:pPr>
            <a:r>
              <a:rPr lang="ko-KR" altLang="en-US" sz="5400" b="1" spc="-13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5400" b="1" spc="-13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6305E-5635-4350-9654-1623181E82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0" b="29757"/>
          <a:stretch/>
        </p:blipFill>
        <p:spPr>
          <a:xfrm>
            <a:off x="3229583" y="2308497"/>
            <a:ext cx="5314342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4AC8547C-AC8A-0D1A-DDF7-F16ED8087482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전 처리 필요성 및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62E3-2D1F-349F-6BEA-78EE41CD0393}"/>
              </a:ext>
            </a:extLst>
          </p:cNvPr>
          <p:cNvSpPr txBox="1"/>
          <p:nvPr/>
        </p:nvSpPr>
        <p:spPr>
          <a:xfrm>
            <a:off x="731240" y="1609454"/>
            <a:ext cx="11214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#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이상값의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원인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23554" name="Picture 2" descr="이상값">
            <a:extLst>
              <a:ext uri="{FF2B5EF4-FFF2-40B4-BE49-F238E27FC236}">
                <a16:creationId xmlns:a16="http://schemas.microsoft.com/office/drawing/2014/main" id="{C238F310-BC20-AD08-6543-BE87369E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303" y="1794120"/>
            <a:ext cx="3999393" cy="25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39848-E11C-A505-B27F-DEE724F09EB9}"/>
              </a:ext>
            </a:extLst>
          </p:cNvPr>
          <p:cNvSpPr txBox="1"/>
          <p:nvPr/>
        </p:nvSpPr>
        <p:spPr>
          <a:xfrm>
            <a:off x="731240" y="4341828"/>
            <a:ext cx="112146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이상값의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원인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?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우리가 이상 값을 발견할 때마다 이를 해결하는 이상적인 방법은 이러한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이상값을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갖는 이유를 찾는 것입니다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그런다음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처리 방법은 발생 이유에 따라 다르다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이상값의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원인은 크게 두 가지 범주로 분류 할 수 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인공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오류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/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비자연적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자연적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40419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4AC8547C-AC8A-0D1A-DDF7-F16ED8087482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유형의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이상값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62E3-2D1F-349F-6BEA-78EE41CD0393}"/>
              </a:ext>
            </a:extLst>
          </p:cNvPr>
          <p:cNvSpPr txBox="1"/>
          <p:nvPr/>
        </p:nvSpPr>
        <p:spPr>
          <a:xfrm>
            <a:off x="731240" y="1609454"/>
            <a:ext cx="11214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212529"/>
                </a:solidFill>
                <a:latin typeface="-apple-system"/>
              </a:rPr>
              <a:t>다양한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유형의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39848-E11C-A505-B27F-DEE724F09EB9}"/>
              </a:ext>
            </a:extLst>
          </p:cNvPr>
          <p:cNvSpPr txBox="1"/>
          <p:nvPr/>
        </p:nvSpPr>
        <p:spPr>
          <a:xfrm>
            <a:off x="1066800" y="2060362"/>
            <a:ext cx="1121468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 오류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데이터 수집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기록 또는 입력 중 발생하는 오류와 같은 인적 오류는 데이터에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이상값을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유발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측정 오류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가장 일반적인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이상값의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원인이다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이는 사용된 측정 기기에 결함이 있는 경우 발생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실험 오류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이상값의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또 다른 원인은 실험 오류이다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실험  진행 상황에서 오류가 있는 경우이다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의도적 이상치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일반적으로 민감한 데이터와 관련된 자체보고 측정에서 발견된다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 처리 오류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데이터 마이닝을 수행 할 때마다 여러 소스에서 데이터를 추출한다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일부 조작 또는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		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    추출 오류로 인해 데이터 세트에서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이상값이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발생할 수 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 startAt="6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샘플링 오류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고양이 이미지 폴더에 다른 이미지가 포함된 경우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 startAt="6"/>
            </a:pP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342900" indent="-342900">
              <a:buAutoNum type="arabicPeriod" startAt="6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자연적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이상값이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인위적이지 않은 경우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오류로 인해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자연적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이상값이다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63275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필요성 및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61A59-1F22-0D42-BD45-45B443DE79EF}"/>
              </a:ext>
            </a:extLst>
          </p:cNvPr>
          <p:cNvSpPr txBox="1"/>
          <p:nvPr/>
        </p:nvSpPr>
        <p:spPr>
          <a:xfrm>
            <a:off x="352339" y="1551963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데이터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방법 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920DF-B887-B851-D54A-AE522EEAB93D}"/>
              </a:ext>
            </a:extLst>
          </p:cNvPr>
          <p:cNvSpPr txBox="1"/>
          <p:nvPr/>
        </p:nvSpPr>
        <p:spPr>
          <a:xfrm>
            <a:off x="680908" y="1997977"/>
            <a:ext cx="58205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데이터 클리닝</a:t>
            </a:r>
            <a:r>
              <a:rPr kumimoji="1" lang="en-US" altLang="ko-KR" dirty="0"/>
              <a:t>(Cleaning) </a:t>
            </a:r>
          </a:p>
          <a:p>
            <a:r>
              <a:rPr kumimoji="1" lang="en-US" altLang="ko-Kore-KR" dirty="0"/>
              <a:t>   - </a:t>
            </a:r>
            <a:r>
              <a:rPr kumimoji="1" lang="ko-Kore-KR" altLang="en-US" dirty="0"/>
              <a:t>결측치</a:t>
            </a:r>
            <a:r>
              <a:rPr kumimoji="1" lang="ko-KR" altLang="en-US" dirty="0"/>
              <a:t> 대체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잡음 데이터의 </a:t>
            </a:r>
            <a:r>
              <a:rPr kumimoji="1" lang="ko-KR" altLang="en-US" dirty="0" err="1"/>
              <a:t>평활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이상치의 확인 및 제거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불일치 해결 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342900" indent="-342900">
              <a:buAutoNum type="arabicPeriod" startAt="2"/>
            </a:pPr>
            <a:r>
              <a:rPr kumimoji="1" lang="ko-Kore-KR" altLang="en-US" dirty="0"/>
              <a:t>데이터</a:t>
            </a:r>
            <a:r>
              <a:rPr kumimoji="1" lang="ko-KR" altLang="en-US" dirty="0"/>
              <a:t> 통합</a:t>
            </a:r>
            <a:r>
              <a:rPr kumimoji="1" lang="en-US" altLang="ko-KR" dirty="0"/>
              <a:t>(Integration)</a:t>
            </a:r>
          </a:p>
          <a:p>
            <a:r>
              <a:rPr kumimoji="1" lang="en-US" altLang="ko-Kore-KR" dirty="0"/>
              <a:t>   - </a:t>
            </a:r>
            <a:r>
              <a:rPr kumimoji="1" lang="ko-Kore-KR" altLang="en-US" dirty="0"/>
              <a:t>다양한</a:t>
            </a:r>
            <a:r>
              <a:rPr kumimoji="1" lang="ko-KR" altLang="en-US" dirty="0"/>
              <a:t> 로그 파일 및 데이터베이스의 통합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일관성 있는 데이터 형태로 변환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 데이터 변환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정규화 </a:t>
            </a:r>
            <a:r>
              <a:rPr kumimoji="1" lang="en-US" altLang="ko-KR" dirty="0"/>
              <a:t>(normalization)</a:t>
            </a:r>
          </a:p>
          <a:p>
            <a:r>
              <a:rPr kumimoji="1" lang="en-US" altLang="ko-KR" dirty="0"/>
              <a:t>   - </a:t>
            </a:r>
            <a:r>
              <a:rPr kumimoji="1" lang="ko-KR" altLang="en-US" dirty="0"/>
              <a:t>집합화 </a:t>
            </a:r>
            <a:r>
              <a:rPr kumimoji="1" lang="en-US" altLang="ko-KR" dirty="0"/>
              <a:t>(Aggregation)</a:t>
            </a:r>
          </a:p>
          <a:p>
            <a:r>
              <a:rPr kumimoji="1" lang="en-US" altLang="ko-KR" dirty="0"/>
              <a:t>   - </a:t>
            </a:r>
            <a:r>
              <a:rPr kumimoji="1" lang="ko-KR" altLang="en-US" dirty="0"/>
              <a:t>요약    </a:t>
            </a:r>
            <a:r>
              <a:rPr kumimoji="1" lang="en-US" altLang="ko-KR" dirty="0"/>
              <a:t>(summarization)</a:t>
            </a:r>
          </a:p>
          <a:p>
            <a:r>
              <a:rPr kumimoji="1" lang="en-US" altLang="ko-KR" dirty="0"/>
              <a:t>   - </a:t>
            </a:r>
            <a:r>
              <a:rPr kumimoji="1" lang="ko-KR" altLang="en-US" dirty="0"/>
              <a:t>계층 생성 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EDB00-C02E-F6E7-41E4-0D7E9117DD79}"/>
              </a:ext>
            </a:extLst>
          </p:cNvPr>
          <p:cNvSpPr txBox="1"/>
          <p:nvPr/>
        </p:nvSpPr>
        <p:spPr>
          <a:xfrm>
            <a:off x="6009315" y="1997977"/>
            <a:ext cx="60372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ko-KR" altLang="en-US" dirty="0"/>
              <a:t>데이터 축소 </a:t>
            </a:r>
            <a:r>
              <a:rPr kumimoji="1" lang="en-US" altLang="ko-KR" dirty="0"/>
              <a:t>(Reduction)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ko-KR" altLang="en-US" dirty="0"/>
              <a:t>축소된 데이터도 원래 데이터와 같은 분석 결과를 </a:t>
            </a:r>
            <a:endParaRPr kumimoji="1" lang="en-US" altLang="ko-KR" dirty="0"/>
          </a:p>
          <a:p>
            <a:r>
              <a:rPr kumimoji="1" lang="ko-KR" altLang="en-US" dirty="0"/>
              <a:t>       얻을 수 있어야 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ore-KR" dirty="0"/>
              <a:t>5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r>
              <a:rPr kumimoji="1" lang="ko-Kore-KR" altLang="en-US" dirty="0"/>
              <a:t>데이터</a:t>
            </a:r>
            <a:r>
              <a:rPr kumimoji="1" lang="ko-KR" altLang="en-US" dirty="0"/>
              <a:t> 이산화</a:t>
            </a:r>
            <a:r>
              <a:rPr kumimoji="1" lang="en-US" altLang="ko-KR" dirty="0"/>
              <a:t> (Discretization)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수치 값을 속성 값으로 변환 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342900" indent="-342900">
              <a:buAutoNum type="arabicPeriod" startAt="6"/>
            </a:pPr>
            <a:r>
              <a:rPr kumimoji="1" lang="ko-Kore-KR" altLang="en-US" dirty="0"/>
              <a:t>데이터</a:t>
            </a:r>
            <a:r>
              <a:rPr kumimoji="1" lang="ko-KR" altLang="en-US" dirty="0"/>
              <a:t> 표현 특징 추출 </a:t>
            </a:r>
            <a:r>
              <a:rPr kumimoji="1" lang="en-US" altLang="ko-KR" dirty="0"/>
              <a:t>(Descriptive Characteristics Mining)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데이터를 더 잘 이해하기 위해서 대표 특징을 이해</a:t>
            </a:r>
            <a:endParaRPr kumimoji="1" lang="en-US" altLang="ko-KR" dirty="0"/>
          </a:p>
          <a:p>
            <a:r>
              <a:rPr kumimoji="1" lang="ko-KR" altLang="en-US" dirty="0"/>
              <a:t>      하는 과정 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데이터 축소의 일종이기도 함</a:t>
            </a:r>
            <a:endParaRPr kumimoji="1" lang="en-US" altLang="ko-KR" dirty="0"/>
          </a:p>
          <a:p>
            <a:r>
              <a:rPr kumimoji="1" lang="ko-KR" altLang="en-US" dirty="0"/>
              <a:t>   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가속도 센서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가속도 특성에 따른 연산 필요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3860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결측치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처리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61A59-1F22-0D42-BD45-45B443DE79EF}"/>
              </a:ext>
            </a:extLst>
          </p:cNvPr>
          <p:cNvSpPr txBox="1"/>
          <p:nvPr/>
        </p:nvSpPr>
        <p:spPr>
          <a:xfrm>
            <a:off x="1006680" y="1948169"/>
            <a:ext cx="63208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처리 방법 </a:t>
            </a:r>
            <a:endParaRPr kumimoji="1" lang="en-US" altLang="ko-KR" dirty="0"/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해당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무시 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주로 분류 문제에서 클래스 구분 라벨이 빠진 경우 </a:t>
            </a:r>
            <a:endParaRPr kumimoji="1" lang="en-US" altLang="ko-KR" dirty="0"/>
          </a:p>
          <a:p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기준에 따라 자동으로 채우기 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결측치에</a:t>
            </a:r>
            <a:r>
              <a:rPr kumimoji="1" lang="ko-KR" altLang="en-US" dirty="0"/>
              <a:t> 대한 값을 별도로 정의 예</a:t>
            </a:r>
            <a:r>
              <a:rPr kumimoji="1" lang="en-US" altLang="ko-KR" dirty="0"/>
              <a:t>) unknown, ignore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3. </a:t>
            </a:r>
            <a:r>
              <a:rPr kumimoji="1" lang="ko-Kore-KR" altLang="en-US" dirty="0"/>
              <a:t>전문가가</a:t>
            </a:r>
            <a:r>
              <a:rPr kumimoji="1" lang="ko-KR" altLang="en-US" dirty="0"/>
              <a:t> 직접 값을 채우기 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가장 신뢰성이 높음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577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잡음 데이터 처리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61A59-1F22-0D42-BD45-45B443DE79EF}"/>
              </a:ext>
            </a:extLst>
          </p:cNvPr>
          <p:cNvSpPr txBox="1"/>
          <p:nvPr/>
        </p:nvSpPr>
        <p:spPr>
          <a:xfrm>
            <a:off x="990496" y="1770144"/>
            <a:ext cx="1037655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잡음이란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랜덤 에러나 측정된 변수의 변형된 값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발생원인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센서의 작동 실패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엔트리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표기</a:t>
            </a:r>
            <a:r>
              <a:rPr kumimoji="1" lang="en-US" altLang="ko-KR" dirty="0"/>
              <a:t>)</a:t>
            </a:r>
            <a:r>
              <a:rPr kumimoji="1" lang="ko-KR" altLang="en-US" dirty="0"/>
              <a:t>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전송 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기술적인 한계 </a:t>
            </a:r>
            <a:endParaRPr kumimoji="1" lang="en-US" altLang="ko-KR" dirty="0"/>
          </a:p>
          <a:p>
            <a:r>
              <a:rPr kumimoji="1" lang="ko-KR" altLang="en-US" dirty="0"/>
              <a:t>                    데이터 속성값의 부정확성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Bining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데이터를 정렬한 다음 일정한 주파수 단위의 </a:t>
            </a:r>
            <a:r>
              <a:rPr kumimoji="1" lang="en-US" altLang="ko-KR" dirty="0"/>
              <a:t>bins </a:t>
            </a:r>
            <a:r>
              <a:rPr kumimoji="1" lang="ko-KR" altLang="en-US" dirty="0"/>
              <a:t>로 나누고 </a:t>
            </a:r>
            <a:r>
              <a:rPr kumimoji="1" lang="ko-KR" altLang="en-US" dirty="0" err="1"/>
              <a:t>대표값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변환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구간 단위별로 잡음 제거 및 데이터 축약 효과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사용되는 </a:t>
            </a:r>
            <a:r>
              <a:rPr kumimoji="1" lang="ko-KR" altLang="en-US" dirty="0" err="1"/>
              <a:t>대표값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평균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Median </a:t>
            </a:r>
            <a:r>
              <a:rPr kumimoji="1" lang="ko-KR" altLang="en-US" dirty="0"/>
              <a:t>등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Regression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데이터를 가장 잘 표현하는 추세 함수를 찾아서 이 함수의 값을 사용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클러스터링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비슷한 성격을 가진 클러스터 단위로 묶은 다음 </a:t>
            </a:r>
            <a:r>
              <a:rPr kumimoji="1" lang="en-US" altLang="ko-KR" dirty="0"/>
              <a:t>outlier </a:t>
            </a:r>
            <a:r>
              <a:rPr kumimoji="1" lang="ko-KR" altLang="en-US" dirty="0"/>
              <a:t>제거 </a:t>
            </a:r>
            <a:endParaRPr kumimoji="1" lang="en-US" altLang="ko-KR" dirty="0"/>
          </a:p>
          <a:p>
            <a:r>
              <a:rPr kumimoji="1" lang="en-US" altLang="ko-KR" dirty="0"/>
              <a:t>   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399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통합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61A59-1F22-0D42-BD45-45B443DE79EF}"/>
              </a:ext>
            </a:extLst>
          </p:cNvPr>
          <p:cNvSpPr txBox="1"/>
          <p:nvPr/>
        </p:nvSpPr>
        <p:spPr>
          <a:xfrm>
            <a:off x="1039048" y="1656855"/>
            <a:ext cx="964238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데이터 통합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다양한 소스로부터 얻은 데이터를 일관성 있는 하나의 데이터로 합치는 것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스키마 통합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다양한 소스의 데이터의 메타데이터를 통합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데이터 통합시의 문제 및 해결책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중복문제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같은 내용의 데이터가 다른 이름으로 들어가 있는 것 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&gt;&gt;&gt;</a:t>
            </a:r>
            <a:r>
              <a:rPr kumimoji="1" lang="ko-KR" altLang="en-US" dirty="0"/>
              <a:t> 해결방법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연관관계 분석 등을 통해서 중복 제거 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일관성 문제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계산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통계를 통해 얻을 수 있는 값이 틀린 경우 </a:t>
            </a:r>
            <a:endParaRPr kumimoji="1" lang="en-US" altLang="ko-KR" dirty="0"/>
          </a:p>
          <a:p>
            <a:r>
              <a:rPr kumimoji="1" lang="ko-KR" altLang="en-US" dirty="0"/>
              <a:t>      </a:t>
            </a:r>
            <a:r>
              <a:rPr kumimoji="1" lang="en-US" altLang="ko-KR" dirty="0"/>
              <a:t>&gt;&gt;&gt;</a:t>
            </a:r>
            <a:r>
              <a:rPr kumimoji="1" lang="ko-KR" altLang="en-US" dirty="0"/>
              <a:t> 해결방법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계산 검증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Entity </a:t>
            </a:r>
            <a:r>
              <a:rPr kumimoji="1" lang="ko-KR" altLang="en-US" dirty="0"/>
              <a:t>확인 문제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통합 대상 </a:t>
            </a:r>
            <a:r>
              <a:rPr kumimoji="1" lang="en-US" altLang="ko-KR" dirty="0"/>
              <a:t>entry </a:t>
            </a:r>
            <a:r>
              <a:rPr kumimoji="1" lang="ko-KR" altLang="en-US" dirty="0"/>
              <a:t>가 정말 동일한지 여부 </a:t>
            </a:r>
            <a:endParaRPr kumimoji="1" lang="en-US" altLang="ko-KR" dirty="0"/>
          </a:p>
          <a:p>
            <a:r>
              <a:rPr kumimoji="1" lang="ko-KR" altLang="en-US" dirty="0"/>
              <a:t>      </a:t>
            </a:r>
            <a:r>
              <a:rPr kumimoji="1" lang="en-US" altLang="ko-KR" dirty="0"/>
              <a:t>&gt;&gt;&gt;</a:t>
            </a:r>
            <a:r>
              <a:rPr kumimoji="1" lang="ko-KR" altLang="en-US" dirty="0"/>
              <a:t> 해결방법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검증 체크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표현 문제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kg </a:t>
            </a:r>
            <a:r>
              <a:rPr kumimoji="1" lang="ko-KR" altLang="en-US" dirty="0"/>
              <a:t>파운드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&gt;&gt;&gt;</a:t>
            </a:r>
            <a:r>
              <a:rPr kumimoji="1" lang="ko-KR" altLang="en-US" dirty="0"/>
              <a:t> 해결방법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표현 일치화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다른 스케일</a:t>
            </a:r>
            <a:r>
              <a:rPr kumimoji="1" lang="en-US" altLang="ko-KR" dirty="0"/>
              <a:t>(mm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cm)</a:t>
            </a:r>
            <a:r>
              <a:rPr kumimoji="1" lang="ko-KR" altLang="en-US" dirty="0"/>
              <a:t>에 의한 통합 문제 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&gt;&gt;&gt;</a:t>
            </a:r>
            <a:r>
              <a:rPr kumimoji="1" lang="ko-KR" altLang="en-US" dirty="0"/>
              <a:t> 해결방법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스케일 변환 과정 필요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8127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AE56CE-2DDD-4183-99E0-C85659DA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2"/>
          <a:stretch/>
        </p:blipFill>
        <p:spPr>
          <a:xfrm>
            <a:off x="-3550" y="0"/>
            <a:ext cx="7864850" cy="68831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9A465B-8EA0-402D-BF49-ACAEA0E9BF2F}"/>
              </a:ext>
            </a:extLst>
          </p:cNvPr>
          <p:cNvSpPr/>
          <p:nvPr/>
        </p:nvSpPr>
        <p:spPr>
          <a:xfrm>
            <a:off x="0" y="7854"/>
            <a:ext cx="9699419" cy="6875285"/>
          </a:xfrm>
          <a:prstGeom prst="rect">
            <a:avLst/>
          </a:prstGeom>
          <a:gradFill>
            <a:gsLst>
              <a:gs pos="30000">
                <a:srgbClr val="388E95">
                  <a:alpha val="70000"/>
                </a:srgbClr>
              </a:gs>
              <a:gs pos="100000">
                <a:srgbClr val="1777E8">
                  <a:alpha val="7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AB78240-AC62-44B2-9803-D8EA0FFC32F7}"/>
              </a:ext>
            </a:extLst>
          </p:cNvPr>
          <p:cNvSpPr/>
          <p:nvPr/>
        </p:nvSpPr>
        <p:spPr>
          <a:xfrm rot="5400000">
            <a:off x="-428760" y="425211"/>
            <a:ext cx="3635965" cy="27855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B16A248-0869-41DD-943D-39471656F9BB}"/>
              </a:ext>
            </a:extLst>
          </p:cNvPr>
          <p:cNvSpPr/>
          <p:nvPr/>
        </p:nvSpPr>
        <p:spPr>
          <a:xfrm>
            <a:off x="2446494" y="7854"/>
            <a:ext cx="9745506" cy="6883139"/>
          </a:xfrm>
          <a:custGeom>
            <a:avLst/>
            <a:gdLst>
              <a:gd name="connsiteX0" fmla="*/ 5279807 w 9716126"/>
              <a:gd name="connsiteY0" fmla="*/ 0 h 6875285"/>
              <a:gd name="connsiteX1" fmla="*/ 9716126 w 9716126"/>
              <a:gd name="connsiteY1" fmla="*/ 0 h 6875285"/>
              <a:gd name="connsiteX2" fmla="*/ 9716126 w 9716126"/>
              <a:gd name="connsiteY2" fmla="*/ 6875285 h 6875285"/>
              <a:gd name="connsiteX3" fmla="*/ 0 w 9716126"/>
              <a:gd name="connsiteY3" fmla="*/ 6875285 h 687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6126" h="6875285">
                <a:moveTo>
                  <a:pt x="5279807" y="0"/>
                </a:moveTo>
                <a:lnTo>
                  <a:pt x="9716126" y="0"/>
                </a:lnTo>
                <a:lnTo>
                  <a:pt x="9716126" y="6875285"/>
                </a:lnTo>
                <a:lnTo>
                  <a:pt x="0" y="68752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Shape 42">
            <a:extLst>
              <a:ext uri="{FF2B5EF4-FFF2-40B4-BE49-F238E27FC236}">
                <a16:creationId xmlns:a16="http://schemas.microsoft.com/office/drawing/2014/main" id="{DE222275-1019-481F-83E8-C6561D3D68E9}"/>
              </a:ext>
            </a:extLst>
          </p:cNvPr>
          <p:cNvSpPr/>
          <p:nvPr/>
        </p:nvSpPr>
        <p:spPr>
          <a:xfrm>
            <a:off x="3075614" y="1980015"/>
            <a:ext cx="1774095" cy="2409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475" rIns="41475">
            <a:spAutoFit/>
          </a:bodyPr>
          <a:lstStyle/>
          <a:p>
            <a:pPr defTabSz="414772" latinLnBrk="0">
              <a:defRPr/>
            </a:pPr>
            <a:r>
              <a:rPr lang="en-US" altLang="ko-KR" sz="15060" spc="-272" dirty="0">
                <a:solidFill>
                  <a:prstClr val="white">
                    <a:alpha val="70000"/>
                  </a:prstClr>
                </a:solidFill>
                <a:latin typeface="Arial Narrow" panose="020B0606020202030204" pitchFamily="34" charset="0"/>
                <a:ea typeface="맑은 고딕" panose="020B0503020000020004" pitchFamily="50" charset="-127"/>
              </a:rPr>
              <a:t>01</a:t>
            </a:r>
            <a:endParaRPr sz="15060" spc="-272" dirty="0">
              <a:solidFill>
                <a:prstClr val="white">
                  <a:alpha val="70000"/>
                </a:prstClr>
              </a:solidFill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87DAB3-CF27-4A1D-B5E9-2873A6A1AE6D}"/>
              </a:ext>
            </a:extLst>
          </p:cNvPr>
          <p:cNvCxnSpPr>
            <a:cxnSpLocks/>
          </p:cNvCxnSpPr>
          <p:nvPr/>
        </p:nvCxnSpPr>
        <p:spPr>
          <a:xfrm>
            <a:off x="6600825" y="3402868"/>
            <a:ext cx="2852291" cy="0"/>
          </a:xfrm>
          <a:prstGeom prst="line">
            <a:avLst/>
          </a:prstGeom>
          <a:ln>
            <a:solidFill>
              <a:srgbClr val="36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023CE18-2A48-4789-8F93-337B2687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"/>
          <a:stretch/>
        </p:blipFill>
        <p:spPr>
          <a:xfrm>
            <a:off x="10921150" y="6325773"/>
            <a:ext cx="1006055" cy="5243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68F7AB-F754-4D24-97B6-0A0F39D0D2DF}"/>
              </a:ext>
            </a:extLst>
          </p:cNvPr>
          <p:cNvSpPr txBox="1"/>
          <p:nvPr/>
        </p:nvSpPr>
        <p:spPr>
          <a:xfrm>
            <a:off x="6434485" y="1956318"/>
            <a:ext cx="54927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다양한 데이터 </a:t>
            </a:r>
            <a:endParaRPr kumimoji="1" lang="en-US" altLang="ko-KR" sz="4400" b="1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88E95"/>
              </a:solidFill>
              <a:latin typeface="+mj-ea"/>
              <a:ea typeface="+mj-ea"/>
              <a:cs typeface="Arial" pitchFamily="34" charset="0"/>
            </a:endParaRPr>
          </a:p>
          <a:p>
            <a:pPr defTabSz="414772" latinLnBrk="0">
              <a:defRPr/>
            </a:pP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처리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002E2-07DD-4DCB-AE3F-6DEC8F18292E}"/>
              </a:ext>
            </a:extLst>
          </p:cNvPr>
          <p:cNvSpPr txBox="1"/>
          <p:nvPr/>
        </p:nvSpPr>
        <p:spPr>
          <a:xfrm>
            <a:off x="6434485" y="3635966"/>
            <a:ext cx="4250080" cy="2476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14772" latinLnBrk="0">
              <a:lnSpc>
                <a:spcPct val="200000"/>
              </a:lnSpc>
              <a:buAutoNum type="arabicPeriod"/>
              <a:defRPr/>
            </a:pPr>
            <a:r>
              <a:rPr kumimoji="1" lang="ko-KR" altLang="en-US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데이터를 다루는 방법</a:t>
            </a:r>
            <a:endParaRPr kumimoji="1" lang="en-US" altLang="ko-KR" sz="1600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pPr marL="457200" indent="-457200" defTabSz="414772" latinLnBrk="0">
              <a:lnSpc>
                <a:spcPct val="200000"/>
              </a:lnSpc>
              <a:buAutoNum type="arabicPeriod"/>
              <a:defRPr/>
            </a:pPr>
            <a:r>
              <a:rPr kumimoji="1" lang="ko-KR" altLang="en-US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간단한 범주형 데이터 처리방법  </a:t>
            </a:r>
            <a:endParaRPr kumimoji="1" lang="en-US" altLang="ko-KR" sz="1600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pPr marL="457200" indent="-457200" defTabSz="414772" latinLnBrk="0">
              <a:lnSpc>
                <a:spcPct val="200000"/>
              </a:lnSpc>
              <a:buAutoNum type="arabicPeriod"/>
              <a:defRPr/>
            </a:pPr>
            <a:r>
              <a:rPr kumimoji="1" lang="ko-KR" altLang="en-US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간단한 텍스트 데이터 처리 방법 </a:t>
            </a:r>
            <a:endParaRPr kumimoji="1" lang="en-US" altLang="ko-KR" sz="1600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pPr marL="457200" indent="-457200" defTabSz="414772" latinLnBrk="0">
              <a:lnSpc>
                <a:spcPct val="200000"/>
              </a:lnSpc>
              <a:buAutoNum type="arabicPeriod"/>
              <a:defRPr/>
            </a:pPr>
            <a:r>
              <a:rPr kumimoji="1" lang="ko-KR" altLang="en-US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날짜 시간 데이터 처리 방법 </a:t>
            </a:r>
            <a:endParaRPr kumimoji="1" lang="en-US" altLang="ko-KR" sz="1600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pPr marL="457200" indent="-457200" defTabSz="414772" latinLnBrk="0">
              <a:lnSpc>
                <a:spcPct val="200000"/>
              </a:lnSpc>
              <a:buAutoNum type="arabicPeriod"/>
              <a:defRPr/>
            </a:pPr>
            <a:endParaRPr kumimoji="1" lang="ko-KR" altLang="en-US" sz="1600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3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ADE4A-347A-54FE-60E9-75B72EAA5480}"/>
              </a:ext>
            </a:extLst>
          </p:cNvPr>
          <p:cNvSpPr txBox="1"/>
          <p:nvPr/>
        </p:nvSpPr>
        <p:spPr>
          <a:xfrm>
            <a:off x="532218" y="1553671"/>
            <a:ext cx="1146980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Smoothing(</a:t>
            </a:r>
            <a:r>
              <a:rPr kumimoji="1" lang="ko-KR" altLang="en-US" dirty="0" err="1"/>
              <a:t>평활화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데이터로부터 노이즈를 제거하기 위해 데이터 추세에 벗어나는 데이터를 추세에 맞게</a:t>
            </a:r>
            <a:endParaRPr kumimoji="1" lang="en-US" altLang="ko-KR" dirty="0"/>
          </a:p>
          <a:p>
            <a:r>
              <a:rPr kumimoji="1" lang="ko-KR" altLang="en-US" dirty="0"/>
              <a:t>                               변환하는 방법 </a:t>
            </a:r>
            <a:endParaRPr kumimoji="1" lang="en-US" altLang="ko-KR" dirty="0"/>
          </a:p>
          <a:p>
            <a:pPr marL="342900" indent="-342900">
              <a:buAutoNum type="arabicPeriod" startAt="2"/>
            </a:pPr>
            <a:r>
              <a:rPr kumimoji="1" lang="en-US" altLang="ko-KR" dirty="0"/>
              <a:t>Aggregation(</a:t>
            </a:r>
            <a:r>
              <a:rPr kumimoji="1" lang="ko-KR" altLang="en-US" dirty="0"/>
              <a:t>집합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요약하고 데이터 큐브를 생성하는 방법 </a:t>
            </a:r>
            <a:endParaRPr kumimoji="1" lang="en-US" altLang="ko-KR" dirty="0"/>
          </a:p>
          <a:p>
            <a:pPr marL="342900" indent="-342900">
              <a:buAutoNum type="arabicPeriod" startAt="2"/>
            </a:pPr>
            <a:r>
              <a:rPr kumimoji="1" lang="en-US" altLang="ko-Kore-KR" dirty="0"/>
              <a:t>Generalization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일반화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: </a:t>
            </a:r>
            <a:r>
              <a:rPr kumimoji="1" lang="ko-Kore-KR" altLang="en-US" dirty="0"/>
              <a:t>특정</a:t>
            </a:r>
            <a:r>
              <a:rPr kumimoji="1" lang="ko-KR" altLang="en-US" dirty="0"/>
              <a:t> 구간 분포하는 값으로 스케일을 변화시키는 방법이다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rabicPeriod" startAt="2"/>
            </a:pPr>
            <a:r>
              <a:rPr kumimoji="1" lang="en-US" altLang="ko-Kore-KR" dirty="0"/>
              <a:t>Normalization</a:t>
            </a:r>
            <a:r>
              <a:rPr kumimoji="1" lang="en-US" altLang="ko-KR" dirty="0"/>
              <a:t>(</a:t>
            </a:r>
            <a:r>
              <a:rPr kumimoji="1" lang="ko-KR" altLang="en-US" dirty="0"/>
              <a:t>정규화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min-max normalization </a:t>
            </a:r>
          </a:p>
          <a:p>
            <a:r>
              <a:rPr kumimoji="1" lang="en-US" altLang="ko-Kore-KR" dirty="0"/>
              <a:t>     - z-score normalization </a:t>
            </a:r>
          </a:p>
          <a:p>
            <a:r>
              <a:rPr kumimoji="1" lang="en-US" altLang="ko-Kore-KR" dirty="0"/>
              <a:t>     - normalization by decimal scaling 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 </a:t>
            </a:r>
            <a:r>
              <a:rPr kumimoji="1" lang="en-US" altLang="ko-Kore-KR" dirty="0"/>
              <a:t>Attribute/feature construction </a:t>
            </a:r>
          </a:p>
          <a:p>
            <a:r>
              <a:rPr kumimoji="1" lang="en-US" altLang="ko-Kore-KR" dirty="0"/>
              <a:t>     - </a:t>
            </a:r>
            <a:r>
              <a:rPr kumimoji="1" lang="ko-Kore-KR" altLang="en-US" dirty="0"/>
              <a:t>데이터</a:t>
            </a:r>
            <a:r>
              <a:rPr kumimoji="1" lang="ko-KR" altLang="en-US" dirty="0"/>
              <a:t> 통합을 위해 새로운 속성이나 특징을 만드는 방법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주어진 여러 데이터 분포를 대표할 수 있는 새로운 속성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특징 활용 </a:t>
            </a:r>
            <a:endParaRPr kumimoji="1" lang="ko-Kore-KR" altLang="en-US" dirty="0"/>
          </a:p>
        </p:txBody>
      </p:sp>
      <p:pic>
        <p:nvPicPr>
          <p:cNvPr id="35842" name="Picture 2" descr="모코코 이모티콘 누가 그린거에요? | 로아 인벤">
            <a:extLst>
              <a:ext uri="{FF2B5EF4-FFF2-40B4-BE49-F238E27FC236}">
                <a16:creationId xmlns:a16="http://schemas.microsoft.com/office/drawing/2014/main" id="{B42EFE85-D23E-4777-D4DA-1CD17900E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18" y="5082472"/>
            <a:ext cx="1698091" cy="16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7659E-6658-D944-984C-2D7E2441013B}"/>
              </a:ext>
            </a:extLst>
          </p:cNvPr>
          <p:cNvSpPr txBox="1"/>
          <p:nvPr/>
        </p:nvSpPr>
        <p:spPr>
          <a:xfrm>
            <a:off x="2230309" y="5119663"/>
            <a:ext cx="1988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/>
              <a:t>Normalization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!!!!</a:t>
            </a:r>
            <a:r>
              <a:rPr kumimoji="1" lang="ko-KR" altLang="en-US" dirty="0"/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67165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Normalization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와 정규화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Standardization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0FF2DC-63D7-9FBA-61AA-C7CD0E23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22" y="1943217"/>
            <a:ext cx="2612041" cy="1172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AD099F-3DDD-C9D0-AB9D-42C0182BB68D}"/>
              </a:ext>
            </a:extLst>
          </p:cNvPr>
          <p:cNvSpPr txBox="1"/>
          <p:nvPr/>
        </p:nvSpPr>
        <p:spPr>
          <a:xfrm>
            <a:off x="3020354" y="1711243"/>
            <a:ext cx="8920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평균까지의 거리로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, 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개 이상의 대상이 단위가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다를때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대상 데이터를 같은 기준으로 </a:t>
            </a:r>
            <a:endParaRPr lang="en-US" altLang="ko-KR" b="0" i="0" dirty="0">
              <a:solidFill>
                <a:srgbClr val="666666"/>
              </a:solidFill>
              <a:effectLst/>
              <a:latin typeface="Avenir" panose="02000503020000020003" pitchFamily="2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볼 수 있게 해준다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.</a:t>
            </a:r>
            <a:b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</a:br>
            <a:endParaRPr lang="ko-KR" altLang="en-US" b="0" i="0" dirty="0">
              <a:solidFill>
                <a:srgbClr val="666666"/>
              </a:solidFill>
              <a:effectLst/>
              <a:latin typeface="Avenir" panose="02000503020000020003" pitchFamily="2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모집단이 정규분포를 따르는 경우에 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MJXc-TeX-math-I"/>
              </a:rPr>
              <a:t>N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MJXc-TeX-main-R"/>
              </a:rPr>
              <a:t>(0,1)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N(0,1)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인 표준정규분포로 표준화 하는 작업</a:t>
            </a:r>
            <a:b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</a:br>
            <a:endParaRPr lang="ko-KR" altLang="en-US" b="0" i="0" dirty="0">
              <a:solidFill>
                <a:srgbClr val="666666"/>
              </a:solidFill>
              <a:effectLst/>
              <a:latin typeface="Avenir" panose="02000503020000020003" pitchFamily="2" charset="0"/>
            </a:endParaRP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1) </a:t>
            </a:r>
            <a:r>
              <a:rPr lang="en" altLang="ko-Kore-KR" b="0" i="0" dirty="0" err="1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numpy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BF4B5-BD76-1E58-4CCE-AFDA9CE8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6" y="4055277"/>
            <a:ext cx="7022413" cy="2062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B7239-43DD-238C-F374-D660932D73DE}"/>
              </a:ext>
            </a:extLst>
          </p:cNvPr>
          <p:cNvSpPr txBox="1"/>
          <p:nvPr/>
        </p:nvSpPr>
        <p:spPr>
          <a:xfrm>
            <a:off x="480973" y="3575757"/>
            <a:ext cx="7623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/>
              <a:t>numpy</a:t>
            </a:r>
            <a:r>
              <a:rPr lang="en-US" altLang="ko-Kore-KR" dirty="0"/>
              <a:t> </a:t>
            </a:r>
            <a:r>
              <a:rPr lang="ko-Kore-KR" altLang="en-US" dirty="0"/>
              <a:t>이용한</a:t>
            </a:r>
            <a:r>
              <a:rPr lang="ko-KR" altLang="en-US" dirty="0"/>
              <a:t> </a:t>
            </a:r>
            <a:r>
              <a:rPr lang="ko-Kore-KR" altLang="en-US" dirty="0"/>
              <a:t>표준화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랜덤값</a:t>
            </a:r>
            <a:r>
              <a:rPr lang="ko-KR" altLang="en-US" dirty="0"/>
              <a:t> </a:t>
            </a:r>
            <a:r>
              <a:rPr lang="en-US" altLang="ko-KR" dirty="0"/>
              <a:t>data list </a:t>
            </a:r>
            <a:r>
              <a:rPr lang="ko-KR" altLang="en-US" dirty="0"/>
              <a:t>값을 표준화 하는 함수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978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정규화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Standardization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D099F-3DDD-C9D0-AB9D-42C0182BB68D}"/>
              </a:ext>
            </a:extLst>
          </p:cNvPr>
          <p:cNvSpPr txBox="1"/>
          <p:nvPr/>
        </p:nvSpPr>
        <p:spPr>
          <a:xfrm>
            <a:off x="3020354" y="1711243"/>
            <a:ext cx="89207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전체구간을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0~100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으로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 설정하여 데이터를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관찰하는방법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,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특정데이터의위치를확인할수있게해줍니다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 </a:t>
            </a:r>
          </a:p>
          <a:p>
            <a:pPr algn="l"/>
            <a:endParaRPr lang="ko-KR" altLang="en-US" b="0" i="0" dirty="0">
              <a:solidFill>
                <a:srgbClr val="666666"/>
              </a:solidFill>
              <a:effectLst/>
              <a:latin typeface="Avenir" panose="02000503020000020003" pitchFamily="2" charset="0"/>
            </a:endParaRP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~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 사이의 범위로 데이터를 표준화 </a:t>
            </a:r>
            <a:endParaRPr lang="en-US" altLang="ko-KR" b="0" i="0" dirty="0">
              <a:solidFill>
                <a:srgbClr val="666666"/>
              </a:solidFill>
              <a:effectLst/>
              <a:latin typeface="Avenir" panose="02000503020000020003" pitchFamily="2" charset="0"/>
            </a:endParaRP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Avenir" panose="02000503020000020003" pitchFamily="2" charset="0"/>
              </a:rPr>
              <a:t>1) </a:t>
            </a:r>
            <a:r>
              <a:rPr lang="ko-KR" altLang="en-US" dirty="0">
                <a:solidFill>
                  <a:srgbClr val="666666"/>
                </a:solidFill>
                <a:latin typeface="Avenir" panose="02000503020000020003" pitchFamily="2" charset="0"/>
              </a:rPr>
              <a:t>수식 입력</a:t>
            </a:r>
            <a:endParaRPr lang="en" altLang="ko-Kore-KR" b="0" i="0" dirty="0">
              <a:solidFill>
                <a:srgbClr val="666666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B7239-43DD-238C-F374-D660932D73DE}"/>
              </a:ext>
            </a:extLst>
          </p:cNvPr>
          <p:cNvSpPr txBox="1"/>
          <p:nvPr/>
        </p:nvSpPr>
        <p:spPr>
          <a:xfrm>
            <a:off x="480973" y="3575757"/>
            <a:ext cx="7623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수식을</a:t>
            </a:r>
            <a:r>
              <a:rPr lang="en-US" altLang="ko-Kore-KR" dirty="0"/>
              <a:t> </a:t>
            </a:r>
            <a:r>
              <a:rPr lang="ko-Kore-KR" altLang="en-US" dirty="0"/>
              <a:t>이용한</a:t>
            </a:r>
            <a:r>
              <a:rPr lang="ko-KR" altLang="en-US" dirty="0"/>
              <a:t> 정규화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랜덤값</a:t>
            </a:r>
            <a:r>
              <a:rPr lang="ko-KR" altLang="en-US" dirty="0"/>
              <a:t> </a:t>
            </a:r>
            <a:r>
              <a:rPr lang="en-US" altLang="ko-KR" dirty="0"/>
              <a:t>data list </a:t>
            </a:r>
            <a:r>
              <a:rPr lang="ko-KR" altLang="en-US" dirty="0"/>
              <a:t>값을 정규화 하는 함수 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A7A561-95AF-E184-267E-1933F48F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6" y="1711243"/>
            <a:ext cx="2585408" cy="14773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5A120E-A09E-04EF-6F18-E7760B457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21" y="4160737"/>
            <a:ext cx="10050331" cy="14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축소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ADE4A-347A-54FE-60E9-75B72EAA5480}"/>
              </a:ext>
            </a:extLst>
          </p:cNvPr>
          <p:cNvSpPr txBox="1"/>
          <p:nvPr/>
        </p:nvSpPr>
        <p:spPr>
          <a:xfrm>
            <a:off x="451298" y="1014375"/>
            <a:ext cx="986776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dirty="0"/>
              <a:t>데이터</a:t>
            </a:r>
            <a:r>
              <a:rPr kumimoji="1" lang="ko-KR" altLang="en-US" dirty="0"/>
              <a:t> 축소 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적은 양으로도 전체 데이터 집합을 잘 대표하는 데이터 얻는 과정이다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대규모 데이터의 작업 시 분석에 필요한 줄이고 효율성을 향상시키기 위해 필요하다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 startAt="2"/>
            </a:pPr>
            <a:r>
              <a:rPr kumimoji="1" lang="ko-KR" altLang="en-US" dirty="0"/>
              <a:t>차원 축소 방법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여러 속성 중 분석하는데 관계없거나 중복되는 속성을 제거 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속성의 최소 집합을 찾음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데이터 압축 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데이터 인코딩이나 변환을 통해 데이터 축소 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아무런 손실 없이 다시 구할 수 있다면 압축 기법은 </a:t>
            </a:r>
            <a:r>
              <a:rPr kumimoji="1" lang="en-US" altLang="ko-KR" dirty="0"/>
              <a:t>lossless :</a:t>
            </a:r>
            <a:r>
              <a:rPr kumimoji="1" lang="ko-KR" altLang="en-US" dirty="0"/>
              <a:t> 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BMP </a:t>
            </a:r>
            <a:r>
              <a:rPr kumimoji="1" lang="ko-KR" altLang="en-US" dirty="0"/>
              <a:t>포맷 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데이터 손실이 있을 경우에는 </a:t>
            </a:r>
            <a:r>
              <a:rPr kumimoji="1" lang="en-US" altLang="ko-KR" dirty="0"/>
              <a:t>lossy : </a:t>
            </a:r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JPEG </a:t>
            </a:r>
            <a:r>
              <a:rPr kumimoji="1" lang="ko-KR" altLang="en-US" dirty="0"/>
              <a:t>포맷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Discrete wavelet transform (DWT)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선형의 신호를 처리하는 기술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 </a:t>
            </a:r>
            <a:r>
              <a:rPr kumimoji="1" lang="ko-KR" altLang="en-US" dirty="0" err="1"/>
              <a:t>평활화</a:t>
            </a:r>
            <a:r>
              <a:rPr kumimoji="1" lang="ko-KR" altLang="en-US" dirty="0"/>
              <a:t> 작업 없이도 잡음 제거 효과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Principal components analysis (PCA) 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데이터를 가장 잘 표현하고 있는 직교상의 데이터 백터들을 찾아서 데이터 압축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</a:t>
            </a:r>
            <a:r>
              <a:rPr kumimoji="1" lang="en-US" altLang="ko-KR" dirty="0"/>
              <a:t>Numerosity Reduction (</a:t>
            </a:r>
            <a:r>
              <a:rPr kumimoji="1" lang="ko-KR" altLang="en-US" dirty="0"/>
              <a:t>수량 축소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데이터를 더 작은 형태로 표현해서 데이터의 크기 줄임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1381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특성을</a:t>
            </a:r>
            <a:r>
              <a:rPr kumimoji="1" lang="ko-KR" altLang="en-US" dirty="0"/>
              <a:t> 추출을 사용한 차원 축소 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84753-FBB5-0F55-38E9-066D39738595}"/>
              </a:ext>
            </a:extLst>
          </p:cNvPr>
          <p:cNvSpPr txBox="1"/>
          <p:nvPr/>
        </p:nvSpPr>
        <p:spPr>
          <a:xfrm>
            <a:off x="1144730" y="2335918"/>
            <a:ext cx="102414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차원 축소는 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Spoqa Han Sans"/>
              </a:rPr>
              <a:t>feature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로 구성된 다차원 데이터 세트의 차원을 축소해 새로운 차원의 데이터 세트를 생성하는 것입니다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</a:p>
          <a:p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차원이 증가할수록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Spoqa Han Sans"/>
              </a:rPr>
              <a:t>feature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많아질수록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예측 신뢰도가 떨어지고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과적합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Spoqa Han Sans"/>
              </a:rPr>
              <a:t>overfitting)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 발생하고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개별 </a:t>
            </a:r>
            <a:r>
              <a:rPr lang="en" altLang="ko-Kore-KR" b="0" i="0" dirty="0" err="1">
                <a:solidFill>
                  <a:srgbClr val="666666"/>
                </a:solidFill>
                <a:effectLst/>
                <a:latin typeface="Spoqa Han Sans"/>
              </a:rPr>
              <a:t>featur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간의 상관관계가 높을 가능성이 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</a:p>
          <a:p>
            <a:br>
              <a:rPr lang="ko-KR" altLang="en-US" dirty="0"/>
            </a:br>
            <a:r>
              <a:rPr lang="en" altLang="ko-Kore-KR" b="0" i="0" dirty="0">
                <a:solidFill>
                  <a:srgbClr val="666666"/>
                </a:solidFill>
                <a:effectLst/>
                <a:latin typeface="Spoqa Han Sans"/>
              </a:rPr>
              <a:t>PCA(</a:t>
            </a: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성분 분석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고차원의 데이터를 저차원의 데이터로 축소시키는 차원 축소 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방법중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하나입니다 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1. 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차원 축소는 시각화를 가능하게 하며 시각화를 통해 데이터 패턴을 쉽게 인 지할 수 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쓸모 없는 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Spoqa Han Sans"/>
              </a:rPr>
              <a:t>feature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제거함으로써 노이즈를 제거할 수 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쓸모 없는 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Spoqa Han Sans"/>
              </a:rPr>
              <a:t>feature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제거함으로써 메모리를 절약할 수 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4. 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쓸모 없는 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Spoqa Han Sans"/>
              </a:rPr>
              <a:t>feature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제거함으로써 모델 성능 향상에 기여를 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0092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특성 추출을 사용한 차원 축소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2D6FC-1BE2-2EBB-C75F-C79415629F54}"/>
              </a:ext>
            </a:extLst>
          </p:cNvPr>
          <p:cNvSpPr txBox="1"/>
          <p:nvPr/>
        </p:nvSpPr>
        <p:spPr>
          <a:xfrm>
            <a:off x="876822" y="2513546"/>
            <a:ext cx="11077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차원 축소를 위한 특성 추출의 목적은 특성에 내재된 정보는 많이 유지하면서 특성 집합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Poriginal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을 새로운 집합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Pnew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변환하는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고품질 예측을 만들기 위한 데이터의 능력을 조금만 희생하고 특성의 수를 줄입니다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특성 추출 기법의 단점은 새로운 특성을 사람이 이해하지 못한다는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모델을 훈련하기 위해 필요한 특성을 담고 있지만 사람의 눈에는 무작위한 숫자의 모음으로 보일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  <p:sp>
        <p:nvSpPr>
          <p:cNvPr id="6" name="사각형: 둥근 모서리 13">
            <a:extLst>
              <a:ext uri="{FF2B5EF4-FFF2-40B4-BE49-F238E27FC236}">
                <a16:creationId xmlns:a16="http://schemas.microsoft.com/office/drawing/2014/main" id="{4A2A7FC2-5ADC-5A06-16C7-8FD096D28AAF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4147619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주성분을 사용해 특성 줄이기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2D6FC-1BE2-2EBB-C75F-C79415629F54}"/>
              </a:ext>
            </a:extLst>
          </p:cNvPr>
          <p:cNvSpPr txBox="1"/>
          <p:nvPr/>
        </p:nvSpPr>
        <p:spPr>
          <a:xfrm>
            <a:off x="876822" y="2274838"/>
            <a:ext cx="11077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 PCA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데이터의 분산을 유지하면서 특성의 수를 줄이는 선형 차원 축소 기법입니다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PCA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타킷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벡터의 정보를 사용하지 않고 특성 행렬만 이용하는 비지도 학습 기법입니다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데이터는 두개의 특성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x1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과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x2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가집니다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그래프의 샘플들은 길이가 길고 높이는 낮은 타원 모양으로 퍼져 있는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길이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'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방향의 분산이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높이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방향보다 훨씬 큽니다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길이와 높이 대신 가장 분산이 많은 방향을 첫번째 주성분으로 부르고 두번째로 가장 많은 방향을 두번째 주성분이라고 부릅니다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특성을 줄이는 한 가지 방법은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2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공간의 모든 샘플을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차원 주성분에 투영하는 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4D7ACB62-104C-3D75-FDFE-844B2F5EB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22" y="4708573"/>
            <a:ext cx="3186431" cy="214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13">
            <a:extLst>
              <a:ext uri="{FF2B5EF4-FFF2-40B4-BE49-F238E27FC236}">
                <a16:creationId xmlns:a16="http://schemas.microsoft.com/office/drawing/2014/main" id="{EF3D73B8-1BBC-ACFF-BC0C-DE676A11C568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2082121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주성분을 사용해 특성 줄이기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2D6FC-1BE2-2EBB-C75F-C79415629F54}"/>
              </a:ext>
            </a:extLst>
          </p:cNvPr>
          <p:cNvSpPr txBox="1"/>
          <p:nvPr/>
        </p:nvSpPr>
        <p:spPr>
          <a:xfrm>
            <a:off x="876822" y="2274838"/>
            <a:ext cx="110771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n_components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 입력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매개변수값이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보다 크면 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n_components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개수만큼의 특성이 반환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n_componentsfmf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1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사이로 지정하면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pca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해당 비율의 분산을 유지할 수 있는 최소한의 특성 개수를 반환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원본 특성의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95%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99%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분산을 유지하는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0.95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0.99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가 사용됨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whiten=True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 지정하면 각 주성분의 값을 평균이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이고 분산이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 되도록 변환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solver="randomized"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아주 짧은 시간 안에 첫 번째 주성분을 찾아주는 확률적 알고리즘을 사용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화이트닝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whitening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은 주성분에 투영된 특성의 스케일을 맞추는 역할을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PCA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주성분</a:t>
            </a:r>
            <a:r>
              <a:rPr lang="en-US" altLang="ko-KR" dirty="0">
                <a:solidFill>
                  <a:srgbClr val="555555"/>
                </a:solidFill>
                <a:latin typeface="Spoqa Han Sans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평균을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0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맞추기 때문에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화이트닝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옵션 대신 나중에 투영된 특성을 표준화해도 됩니다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ore-KR" dirty="0">
              <a:solidFill>
                <a:srgbClr val="555555"/>
              </a:solidFill>
              <a:latin typeface="Spoqa Han Sans"/>
            </a:endParaRPr>
          </a:p>
          <a:p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*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사이킷런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손글씨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데이터를 활용하여 특성 행렬을 표준화 처리 및 주성분 특성 줄이기 </a:t>
            </a:r>
            <a:endParaRPr lang="ko-Kore-KR" altLang="en-US" dirty="0"/>
          </a:p>
        </p:txBody>
      </p:sp>
      <p:sp>
        <p:nvSpPr>
          <p:cNvPr id="3" name="사각형: 둥근 모서리 13">
            <a:extLst>
              <a:ext uri="{FF2B5EF4-FFF2-40B4-BE49-F238E27FC236}">
                <a16:creationId xmlns:a16="http://schemas.microsoft.com/office/drawing/2014/main" id="{6CCE633A-C422-83D1-0440-CC9A1CFFB41A}"/>
              </a:ext>
            </a:extLst>
          </p:cNvPr>
          <p:cNvSpPr/>
          <p:nvPr/>
        </p:nvSpPr>
        <p:spPr>
          <a:xfrm>
            <a:off x="4995385" y="1026901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724558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주성분을 사용해 특성 줄이기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C9655-7EE2-5B08-853A-6A064380728F}"/>
              </a:ext>
            </a:extLst>
          </p:cNvPr>
          <p:cNvSpPr txBox="1"/>
          <p:nvPr/>
        </p:nvSpPr>
        <p:spPr>
          <a:xfrm>
            <a:off x="1008345" y="2173080"/>
            <a:ext cx="9989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*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사이킷런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손글씨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데이터를 활용하여 특성 행렬을 표준화 처리 및 주성분 특성 줄이기 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B9E64-A956-C276-036B-2A7F8BB7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82" y="2592516"/>
            <a:ext cx="9406642" cy="3683024"/>
          </a:xfrm>
          <a:prstGeom prst="rect">
            <a:avLst/>
          </a:prstGeom>
        </p:spPr>
      </p:pic>
      <p:sp>
        <p:nvSpPr>
          <p:cNvPr id="7" name="사각형: 둥근 모서리 13">
            <a:extLst>
              <a:ext uri="{FF2B5EF4-FFF2-40B4-BE49-F238E27FC236}">
                <a16:creationId xmlns:a16="http://schemas.microsoft.com/office/drawing/2014/main" id="{97257237-EABC-A054-5A0C-FA2816ECF3CC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784525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주성분을 사용해 특성 줄이기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C9655-7EE2-5B08-853A-6A064380728F}"/>
              </a:ext>
            </a:extLst>
          </p:cNvPr>
          <p:cNvSpPr txBox="1"/>
          <p:nvPr/>
        </p:nvSpPr>
        <p:spPr>
          <a:xfrm>
            <a:off x="1008345" y="2173080"/>
            <a:ext cx="9989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*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사이킷런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손글씨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데이터를 활용하여 특성 행렬을 표준화 처리 및 주성분 특성 줄이기 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84BC5-34BF-392E-F62E-9FEBB4B2FF1D}"/>
              </a:ext>
            </a:extLst>
          </p:cNvPr>
          <p:cNvSpPr txBox="1"/>
          <p:nvPr/>
        </p:nvSpPr>
        <p:spPr>
          <a:xfrm>
            <a:off x="1141726" y="2634961"/>
            <a:ext cx="107204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PCA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클래스의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whiten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매개변수의 기본값은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False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화이트닝을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적용하지 않으면 평균은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이지만 스케일은 맞춰지지 않습니다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PCA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 찾은 주성분은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components_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속성에 저장</a:t>
            </a:r>
            <a:b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각 주성분은 원본 특성 공간에서 어떤 방향을 나타내므로 이 벡터 크기는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64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br>
              <a:rPr lang="ko-KR" altLang="en-US" dirty="0"/>
            </a:br>
            <a:endParaRPr lang="ko-Kore-KR" altLang="en-US" dirty="0"/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F6A495F8-2F24-6B91-C340-4738C3E5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26" y="3835400"/>
            <a:ext cx="42799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FC409798-1744-D47C-BC75-216997E8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97300"/>
            <a:ext cx="43688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13">
            <a:extLst>
              <a:ext uri="{FF2B5EF4-FFF2-40B4-BE49-F238E27FC236}">
                <a16:creationId xmlns:a16="http://schemas.microsoft.com/office/drawing/2014/main" id="{CA35E6B2-F8C1-8EC3-6CD4-BCF46845EEAB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107248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 처리하는 이유 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?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1BCCE-6824-8814-81F8-58CDE5C5A8D7}"/>
              </a:ext>
            </a:extLst>
          </p:cNvPr>
          <p:cNvSpPr txBox="1"/>
          <p:nvPr/>
        </p:nvSpPr>
        <p:spPr>
          <a:xfrm>
            <a:off x="610495" y="1699272"/>
            <a:ext cx="107603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1.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머신러닝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 파이프라인에서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데이터는 모델 학습 및 서빙의 입력에 알맞게 가공되어야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이를 전처리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라고 합니다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Roboto" panose="020F050202020403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Roboto" panose="020F050202020403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2.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실제 데이터는 다양한 소스 및 프로세스 수집되며 데이터 세트의 품질을 떨어트리는 </a:t>
            </a:r>
            <a:r>
              <a:rPr lang="ko-KR" altLang="en-US" dirty="0" err="1">
                <a:solidFill>
                  <a:srgbClr val="000000"/>
                </a:solidFill>
                <a:latin typeface="Roboto" panose="020F0502020204030204" pitchFamily="34" charset="0"/>
              </a:rPr>
              <a:t>이상값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또는 </a:t>
            </a:r>
            <a:r>
              <a:rPr lang="ko-KR" altLang="en-US" dirty="0" err="1">
                <a:solidFill>
                  <a:srgbClr val="000000"/>
                </a:solidFill>
                <a:latin typeface="Roboto" panose="020F0502020204030204" pitchFamily="34" charset="0"/>
              </a:rPr>
              <a:t>손상값이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포함될 수 있습니다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이러한 문제를 해결 하기 위해서 데이터 정리 및 전처리가 필요합니다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Roboto" panose="020F050202020403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Roboto" panose="020F050202020403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3.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특정 분석에 적합하게 데이터를 가공하는 작업을 의미합니다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Roboto" panose="020F050202020403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Roboto" panose="020F050202020403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4.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업부활동이나 현업에서 발생하는 데이터는 분석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Roboto" panose="020F0502020204030204" pitchFamily="34" charset="0"/>
              </a:rPr>
              <a:t>머신러닝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딥러닝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에 적합하지 않은 경우가 있습니다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Roboto" panose="020F0502020204030204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의미 없는 값 혹은 존재하지 않는 값 수많은 변수는 데이터의 품질을 떨어트립니다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이를 방지 하기 위한 작업을 의미합니다</a:t>
            </a:r>
            <a:r>
              <a:rPr lang="en-US" altLang="ko-KR" dirty="0">
                <a:solidFill>
                  <a:srgbClr val="000000"/>
                </a:solidFill>
                <a:latin typeface="Roboto" panose="020F0502020204030204" pitchFamily="34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Roboto" panose="020F0502020204030204" pitchFamily="34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Roboto" panose="020F0502020204030204" pitchFamily="34" charset="0"/>
            </a:endParaRPr>
          </a:p>
        </p:txBody>
      </p:sp>
      <p:pic>
        <p:nvPicPr>
          <p:cNvPr id="7" name="Picture 4" descr="생활박이들 질문 있음 | 로아 인벤">
            <a:extLst>
              <a:ext uri="{FF2B5EF4-FFF2-40B4-BE49-F238E27FC236}">
                <a16:creationId xmlns:a16="http://schemas.microsoft.com/office/drawing/2014/main" id="{1A485FA1-5A99-E9BD-195B-57ECA3EE6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95" y="4838593"/>
            <a:ext cx="1828622" cy="18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2794B-CB64-827D-1930-3E99C72CEC1D}"/>
              </a:ext>
            </a:extLst>
          </p:cNvPr>
          <p:cNvSpPr txBox="1"/>
          <p:nvPr/>
        </p:nvSpPr>
        <p:spPr>
          <a:xfrm>
            <a:off x="2608977" y="4974062"/>
            <a:ext cx="616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파이프라인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품질 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분석 프로세스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86943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주성분을 사용해 특성 줄이기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C9655-7EE2-5B08-853A-6A064380728F}"/>
              </a:ext>
            </a:extLst>
          </p:cNvPr>
          <p:cNvSpPr txBox="1"/>
          <p:nvPr/>
        </p:nvSpPr>
        <p:spPr>
          <a:xfrm>
            <a:off x="1008345" y="2173080"/>
            <a:ext cx="9989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*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사이킷런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손글씨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데이터를 활용하여 특성 행렬을 표준화 처리 및 주성분 특성 줄이기 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C2CE3-72CD-9C7A-CB8F-259D4763AEEB}"/>
              </a:ext>
            </a:extLst>
          </p:cNvPr>
          <p:cNvSpPr txBox="1"/>
          <p:nvPr/>
        </p:nvSpPr>
        <p:spPr>
          <a:xfrm>
            <a:off x="870558" y="2761432"/>
            <a:ext cx="107034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적절한 분산 비율을 선택하기 위해 전체 주성분의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explained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분산에서 유지되는 분산의 양이 크게 늘어나지 않는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지점을 찾을 수 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n_components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매개변수를 지정하지 않으면 특성 개수만큼 주성분이 만들어집니다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explained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분산은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explained_variance_ratio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_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속성에 저장되어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83D46-C40C-376A-1B41-A9798BD08DA2}"/>
              </a:ext>
            </a:extLst>
          </p:cNvPr>
          <p:cNvSpPr txBox="1"/>
          <p:nvPr/>
        </p:nvSpPr>
        <p:spPr>
          <a:xfrm>
            <a:off x="870557" y="4457780"/>
            <a:ext cx="10703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적절한 분산 비율을 선택하기 위해 전체 주성분의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explained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분산에서 유지되는 분산의 양이 크게 늘어나지 않는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지점을 찾을 수 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n_components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매개변수를 지정하지 않으면 특성 개수만큼 주성분이 만들어집니다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explained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분산은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explained_variance_ratio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_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속성에 저장되어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B2D18F73-4A25-ECD7-DD34-700FC13860E5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3035390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주성분을 사용해 특성 줄이기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C9655-7EE2-5B08-853A-6A064380728F}"/>
              </a:ext>
            </a:extLst>
          </p:cNvPr>
          <p:cNvSpPr txBox="1"/>
          <p:nvPr/>
        </p:nvSpPr>
        <p:spPr>
          <a:xfrm>
            <a:off x="1008345" y="2173080"/>
            <a:ext cx="9989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*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사이킷런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손글씨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데이터를 활용하여 특성 행렬을 표준화 처리 및 주성분 특성 줄이기 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73393-D6C1-E51A-016C-8DCA1EE563AE}"/>
              </a:ext>
            </a:extLst>
          </p:cNvPr>
          <p:cNvSpPr txBox="1"/>
          <p:nvPr/>
        </p:nvSpPr>
        <p:spPr>
          <a:xfrm>
            <a:off x="1141727" y="2726208"/>
            <a:ext cx="9455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ko-KR" altLang="en-US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b="0" i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넘파이</a:t>
            </a:r>
            <a:r>
              <a:rPr lang="ko-KR" altLang="en-US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b="0" i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cumsum</a:t>
            </a:r>
            <a:r>
              <a:rPr lang="en" altLang="ko-Kore-KR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ko-KR" altLang="en-US" b="0" i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사용하여 분산을 누적하여 그래프 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ko-KR" altLang="en-US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대략 </a:t>
            </a:r>
            <a:r>
              <a:rPr lang="en-US" altLang="ko-KR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ko-KR" altLang="en-US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개의 주성분으로도 </a:t>
            </a:r>
            <a:r>
              <a:rPr lang="en-US" altLang="ko-KR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80% </a:t>
            </a:r>
            <a:r>
              <a:rPr lang="ko-KR" altLang="en-US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이상의 분산을 유지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ko-KR" altLang="en-US" b="0" i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표준화하지</a:t>
            </a:r>
            <a:r>
              <a:rPr lang="ko-KR" altLang="en-US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않은 원본 데이터를 사용합니다</a:t>
            </a:r>
            <a:r>
              <a:rPr lang="en-US" altLang="ko-KR" b="0" i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.</a:t>
            </a:r>
            <a:endParaRPr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C89CD9-C8A6-3E64-217D-B279E26C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54" y="3775813"/>
            <a:ext cx="4293928" cy="2791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21A6A6-16AC-01A8-521F-8E6F0CAC0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85" y="3772413"/>
            <a:ext cx="4293927" cy="2823079"/>
          </a:xfrm>
          <a:prstGeom prst="rect">
            <a:avLst/>
          </a:prstGeom>
        </p:spPr>
      </p:pic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B7255185-9962-0963-E84B-7DD09E7C693C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47377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선형적으로 구분되지 않는 데이터의 차원 축소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21544-4CEE-40BC-11A2-C0FA0029B903}"/>
              </a:ext>
            </a:extLst>
          </p:cNvPr>
          <p:cNvSpPr txBox="1"/>
          <p:nvPr/>
        </p:nvSpPr>
        <p:spPr>
          <a:xfrm>
            <a:off x="1071388" y="2343296"/>
            <a:ext cx="10665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커널 트릭을 사용하는 주성분 분석의 확장을 사용하여 비선형 차원 축소를 수행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표준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PCA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주성분</a:t>
            </a:r>
            <a:r>
              <a:rPr lang="en-US" altLang="ko-KR" dirty="0">
                <a:solidFill>
                  <a:srgbClr val="555555"/>
                </a:solidFill>
                <a:latin typeface="Spoqa Han Sans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샘플이 다른 클래스 사이에 직선이나 초평면을 그릴 수 있다면 선형적으로 투영하여 특성을 축소합니다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데이터가 구부러진 결정 경계를 사용해서만 클래스를 나눌 수 있다면 선형 변환이 맞지 않기 때문에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사이킷런의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make_circles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()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사용해 두개의 클래스를 가진 타깃 벡터와 두 개의 특성을 가진 모의 데이터셋을 만듭니다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make_circles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하나의 클래스가 다른 클래스 안에 둘러싸여 있는 선형적으로 구분되지 않는 데이터를 만듭니다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선형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PCA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주성분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사용하여 데이터의 차원을 축소시킨다면 두 클래스가 첫 번째 주성분에 선형적으로 투영되기 때문에 서로 섞이게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257AEF67-DEC9-5AE7-1F98-FBDE97FB9148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3793504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선형적으로 구분되지 않는 데이터의 차원 축소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FAC9B5-4B6A-9D46-A89E-8C18FAB66A00}"/>
              </a:ext>
            </a:extLst>
          </p:cNvPr>
          <p:cNvSpPr txBox="1"/>
          <p:nvPr/>
        </p:nvSpPr>
        <p:spPr>
          <a:xfrm>
            <a:off x="870558" y="2274838"/>
            <a:ext cx="109915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커널 함수는 선형적으로 구분되지 않는 데이터를 선형적으로 구분되는 고차원으로 투영시켜줍니다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 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커널 트릭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사이킷런의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KernelPCA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kernel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매개변수의 값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-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rbf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가우시안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방사 기저 함수 커널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),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ploy(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다항식 커널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),</a:t>
            </a:r>
            <a:br>
              <a:rPr lang="ko-KR" altLang="en-US" dirty="0"/>
            </a:b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sigmoid(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시그모이드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커널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),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선형 투영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linear)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 지정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여러 가지 커널과 매개변수 조합으로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머신러닝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모델을 여러 번 훈련시켜서 가장 높은 예측 성능을 만드는 값의 조합을 찾아야 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커널 트릭은 실제 고차원으로 데이터를 변환하지 않으면서 고차원 데이터를 다루는 듯한 효과를 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84A181-EF35-ECF9-5421-C815336E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6" y="4306163"/>
            <a:ext cx="5370013" cy="2559392"/>
          </a:xfrm>
          <a:prstGeom prst="rect">
            <a:avLst/>
          </a:prstGeom>
        </p:spPr>
      </p:pic>
      <p:sp>
        <p:nvSpPr>
          <p:cNvPr id="7" name="사각형: 둥근 모서리 13">
            <a:extLst>
              <a:ext uri="{FF2B5EF4-FFF2-40B4-BE49-F238E27FC236}">
                <a16:creationId xmlns:a16="http://schemas.microsoft.com/office/drawing/2014/main" id="{51FECBD3-887A-AE68-EB95-3A8B68063B53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755020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클래스 분리를 최대화함으로써 특성 축소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99EA9-6926-CEF5-A121-2591E03EA28C}"/>
              </a:ext>
            </a:extLst>
          </p:cNvPr>
          <p:cNvSpPr txBox="1"/>
          <p:nvPr/>
        </p:nvSpPr>
        <p:spPr>
          <a:xfrm>
            <a:off x="1208761" y="2272419"/>
            <a:ext cx="10014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선형 판별 분석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LDA)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사용하여 클래스를 최대한 분리하는 성분 축으로 특성을 투영합니다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LDA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분류 알고리즘이지만 차원 축소에도 자주 사용되는 기법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LDA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특성 공간을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저차원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공간으로 투영합니다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explained_variance_ratio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_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속성에서 각 성분이 설명하는 분산의 양을 확인할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EC8254-953E-4E24-E4FF-8E2208F4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61" y="3619586"/>
            <a:ext cx="5793288" cy="3079765"/>
          </a:xfrm>
          <a:prstGeom prst="rect">
            <a:avLst/>
          </a:prstGeom>
        </p:spPr>
      </p:pic>
      <p:sp>
        <p:nvSpPr>
          <p:cNvPr id="8" name="사각형: 둥근 모서리 13">
            <a:extLst>
              <a:ext uri="{FF2B5EF4-FFF2-40B4-BE49-F238E27FC236}">
                <a16:creationId xmlns:a16="http://schemas.microsoft.com/office/drawing/2014/main" id="{BB0BB5F6-B36F-1177-CAB6-3D0058E9B7F2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</p:spTree>
    <p:extLst>
      <p:ext uri="{BB962C8B-B14F-4D97-AF65-F5344CB8AC3E}">
        <p14:creationId xmlns:p14="http://schemas.microsoft.com/office/powerpoint/2010/main" val="4073177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803748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클래스 분리를 최대화함으로써 특성 축소</a:t>
            </a:r>
            <a:endParaRPr kumimoji="1" lang="en-US" altLang="ko-KR" dirty="0"/>
          </a:p>
        </p:txBody>
      </p:sp>
      <p:sp>
        <p:nvSpPr>
          <p:cNvPr id="8" name="사각형: 둥근 모서리 13">
            <a:extLst>
              <a:ext uri="{FF2B5EF4-FFF2-40B4-BE49-F238E27FC236}">
                <a16:creationId xmlns:a16="http://schemas.microsoft.com/office/drawing/2014/main" id="{BB0BB5F6-B36F-1177-CAB6-3D0058E9B7F2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347-D9C4-5C0B-BE7C-67D2A5BA8AF7}"/>
              </a:ext>
            </a:extLst>
          </p:cNvPr>
          <p:cNvSpPr txBox="1"/>
          <p:nvPr/>
        </p:nvSpPr>
        <p:spPr>
          <a:xfrm>
            <a:off x="1071388" y="2181885"/>
            <a:ext cx="10740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PCA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가 데이터에서 분산이 최대인 성분 축에만 관심이 있는 반면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LDA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 클래스 간의 차이를 최대화하는 추가적인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목적을 가집니다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LDA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사이킷런의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LinearDiscriminantAnalysis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클래스로 구현</a:t>
            </a:r>
            <a:b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n_components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None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지정하여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LinearDiscriminantAnalysis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실행</a:t>
            </a:r>
            <a:b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모든 성분 특성에 의해 설명된 분산의 비율을 반환합니다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LDA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PCA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달리 타깃 벡터를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12F686-8BD3-9D0B-D55A-F7C641AAA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88" y="3924300"/>
            <a:ext cx="5118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54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685635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행렬</a:t>
            </a:r>
            <a:r>
              <a:rPr kumimoji="1" lang="en-US" altLang="ko-KR" dirty="0"/>
              <a:t> </a:t>
            </a:r>
            <a:r>
              <a:rPr kumimoji="1" lang="ko-KR" altLang="en-US" dirty="0"/>
              <a:t>분해를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사용하여</a:t>
            </a:r>
            <a:r>
              <a:rPr kumimoji="1" lang="en-US" altLang="ko-KR" dirty="0"/>
              <a:t> </a:t>
            </a:r>
            <a:r>
              <a:rPr kumimoji="1" lang="ko-KR" altLang="en-US" dirty="0"/>
              <a:t>특성</a:t>
            </a:r>
            <a:r>
              <a:rPr kumimoji="1" lang="en-US" altLang="ko-KR" dirty="0"/>
              <a:t> </a:t>
            </a:r>
            <a:r>
              <a:rPr kumimoji="1" lang="ko-KR" altLang="en-US" dirty="0"/>
              <a:t>축소</a:t>
            </a:r>
            <a:endParaRPr kumimoji="1" lang="en-US" altLang="ko-KR" dirty="0"/>
          </a:p>
        </p:txBody>
      </p:sp>
      <p:sp>
        <p:nvSpPr>
          <p:cNvPr id="8" name="사각형: 둥근 모서리 13">
            <a:extLst>
              <a:ext uri="{FF2B5EF4-FFF2-40B4-BE49-F238E27FC236}">
                <a16:creationId xmlns:a16="http://schemas.microsoft.com/office/drawing/2014/main" id="{BB0BB5F6-B36F-1177-CAB6-3D0058E9B7F2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347-D9C4-5C0B-BE7C-67D2A5BA8AF7}"/>
              </a:ext>
            </a:extLst>
          </p:cNvPr>
          <p:cNvSpPr txBox="1"/>
          <p:nvPr/>
        </p:nvSpPr>
        <p:spPr>
          <a:xfrm>
            <a:off x="1071388" y="2181885"/>
            <a:ext cx="10740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음수가 아닌 특성 행렬을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비음수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행렬 분해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non-negative matrix factorization NMF)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사용하여 특성 행렬의 차원을 축소합니다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NMF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선형 차원 축소를 위한 비지도 학습 기법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샘플과 특성 사이에 잠재되어 있는 관계를 표현하는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행렬로특성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행렬을 분해합니다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행렬 곱셈에서 행렬은 결과 행렬보다 훨씬 적은 차원을 가지기 때문에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NMF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가 차원을 축소할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원하는 특성 개수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 주어지면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1379AA6-A67A-C3B2-882F-9566CA315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56328"/>
            <a:ext cx="1676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9A947-6375-2059-EBA7-50B1FE1B0ECF}"/>
              </a:ext>
            </a:extLst>
          </p:cNvPr>
          <p:cNvSpPr txBox="1"/>
          <p:nvPr/>
        </p:nvSpPr>
        <p:spPr>
          <a:xfrm>
            <a:off x="1071388" y="4429428"/>
            <a:ext cx="103903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 V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n x 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크기의 특성 행렬입니다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즉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개의 샘플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개의 특성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W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n x 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크기이고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r x 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크기 행렬입니다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값을 조절하여 필요한 차원 축소의 양을 정할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특성 행렬이 음수를 포함 할 수 없습니다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H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행렬은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components_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속성에 저장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W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행렬이 변환된 데이터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features_nmf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속성에 저장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원본 데이터를 복원하려면 변환된 행렬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W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성분 행렬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을 곱합니다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NMF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클래스의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solver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매개변수의 기본값은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cd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 좌표 하강법을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7329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DF6F1FD-F7C1-4631-BC6D-573F81024CAF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1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995386" y="1014375"/>
            <a:ext cx="2201228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차원 축소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9BCE9-041B-080C-7FDF-A27A31184B03}"/>
              </a:ext>
            </a:extLst>
          </p:cNvPr>
          <p:cNvSpPr txBox="1"/>
          <p:nvPr/>
        </p:nvSpPr>
        <p:spPr>
          <a:xfrm>
            <a:off x="701458" y="1685635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</a:t>
            </a:r>
            <a:r>
              <a:rPr kumimoji="1" lang="ko-KR" altLang="en-US" dirty="0"/>
              <a:t> 행렬</a:t>
            </a:r>
            <a:r>
              <a:rPr kumimoji="1" lang="en-US" altLang="ko-KR" dirty="0"/>
              <a:t> </a:t>
            </a:r>
            <a:r>
              <a:rPr kumimoji="1" lang="ko-KR" altLang="en-US" dirty="0"/>
              <a:t>분해를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사용하여</a:t>
            </a:r>
            <a:r>
              <a:rPr kumimoji="1" lang="en-US" altLang="ko-KR" dirty="0"/>
              <a:t> </a:t>
            </a:r>
            <a:r>
              <a:rPr kumimoji="1" lang="ko-KR" altLang="en-US" dirty="0"/>
              <a:t>특성</a:t>
            </a:r>
            <a:r>
              <a:rPr kumimoji="1" lang="en-US" altLang="ko-KR" dirty="0"/>
              <a:t> </a:t>
            </a:r>
            <a:r>
              <a:rPr kumimoji="1" lang="ko-KR" altLang="en-US" dirty="0"/>
              <a:t>축소</a:t>
            </a:r>
            <a:endParaRPr kumimoji="1" lang="en-US" altLang="ko-KR" dirty="0"/>
          </a:p>
        </p:txBody>
      </p:sp>
      <p:sp>
        <p:nvSpPr>
          <p:cNvPr id="8" name="사각형: 둥근 모서리 13">
            <a:extLst>
              <a:ext uri="{FF2B5EF4-FFF2-40B4-BE49-F238E27FC236}">
                <a16:creationId xmlns:a16="http://schemas.microsoft.com/office/drawing/2014/main" id="{BB0BB5F6-B36F-1177-CAB6-3D0058E9B7F2}"/>
              </a:ext>
            </a:extLst>
          </p:cNvPr>
          <p:cNvSpPr/>
          <p:nvPr/>
        </p:nvSpPr>
        <p:spPr>
          <a:xfrm>
            <a:off x="4995385" y="1014375"/>
            <a:ext cx="2557809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특성을 추출을 사용한 차원 축소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D56425-75C4-BA78-FABE-E28FCBAC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80" y="2152215"/>
            <a:ext cx="5941252" cy="46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20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60375" y="1619858"/>
            <a:ext cx="113025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범주형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자료란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수치로 측정이 불가능한 자료를 말합니다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예시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성별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지역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혈액형 등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그렇다고 범주형 자료가 숫자로 표현이 불가능 한 것은 아닙니다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예를 들어서 혈액형을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형은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0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B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형은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1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O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형은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2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AB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형은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3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으로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숫자로 표현되니 범주형 자료 볼 수 있습니다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수치형 자료인 나이를 만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10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~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19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세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20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~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29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처럼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구간을 나누어 준다면 수치형 자료를 범주형 자료로 변환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ore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범주형 자료의 종류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2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종류가 존재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순위형 자료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명목형 자료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가 있습니다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순위형 자료는 범주 사이의 순서에 의미가 있습니다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랭킹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명목형 자료는 범주사이의 순서에 의미가 없습니다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혈액형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1443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60375" y="1619858"/>
            <a:ext cx="113025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범주형</a:t>
            </a:r>
            <a:r>
              <a:rPr lang="ko-KR" altLang="en-US" dirty="0"/>
              <a:t> 자료의 표현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범주형 자료들은 도수분포표 또는 막대그래프로 표현이 가능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도수 각 범주에 속하는 </a:t>
            </a:r>
            <a:r>
              <a:rPr lang="ko-KR" altLang="en-US" dirty="0" err="1"/>
              <a:t>관측값의</a:t>
            </a:r>
            <a:r>
              <a:rPr lang="ko-KR" altLang="en-US" dirty="0"/>
              <a:t> 개수 의미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상대도수</a:t>
            </a:r>
            <a:r>
              <a:rPr lang="ko-KR" altLang="en-US" dirty="0"/>
              <a:t> 도수를 자료의 전체 개수로 나눈 비율 의미합니다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ore-KR" dirty="0"/>
          </a:p>
          <a:p>
            <a:r>
              <a:rPr lang="ko-Kore-KR" altLang="en-US" dirty="0"/>
              <a:t>순서가</a:t>
            </a:r>
            <a:r>
              <a:rPr lang="ko-KR" altLang="en-US" dirty="0"/>
              <a:t> 없는 </a:t>
            </a:r>
            <a:r>
              <a:rPr lang="ko-Kore-KR" altLang="en-US" dirty="0"/>
              <a:t>범주형</a:t>
            </a:r>
            <a:r>
              <a:rPr lang="ko-KR" altLang="en-US" dirty="0"/>
              <a:t> 데이터 처리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 err="1"/>
              <a:t>LabelBinarizer</a:t>
            </a:r>
            <a:r>
              <a:rPr lang="ko-KR" altLang="en-US" dirty="0" err="1"/>
              <a:t>를</a:t>
            </a:r>
            <a:r>
              <a:rPr lang="ko-KR" altLang="en-US" dirty="0"/>
              <a:t> 사용하여 문자열 타깃 데이터 원 </a:t>
            </a:r>
            <a:r>
              <a:rPr lang="en-US" altLang="ko-KR" dirty="0"/>
              <a:t>–</a:t>
            </a:r>
            <a:r>
              <a:rPr lang="ko-KR" altLang="en-US" dirty="0"/>
              <a:t> 핫 인코딩 진행 </a:t>
            </a:r>
            <a:endParaRPr lang="en-US" altLang="ko-Kore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62253B-B378-95E0-0F23-EB799BD4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71" y="3720988"/>
            <a:ext cx="5080000" cy="289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3A77AE-3FEC-30FC-F4EC-A204D7C1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71" y="4410023"/>
            <a:ext cx="5921100" cy="348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D0613-D980-AF21-566C-8D00033ADD3A}"/>
              </a:ext>
            </a:extLst>
          </p:cNvPr>
          <p:cNvSpPr txBox="1"/>
          <p:nvPr/>
        </p:nvSpPr>
        <p:spPr>
          <a:xfrm>
            <a:off x="6023171" y="3845937"/>
            <a:ext cx="236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원 </a:t>
            </a:r>
            <a:r>
              <a:rPr lang="en-US" altLang="ko-KR" dirty="0"/>
              <a:t>–</a:t>
            </a:r>
            <a:r>
              <a:rPr lang="ko-KR" altLang="en-US" dirty="0"/>
              <a:t> 핫 인코딩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81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Data Pipeline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이란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?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33514B-96D5-E3A6-7744-00D1159C9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64" y="1725534"/>
            <a:ext cx="5709472" cy="235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2476CA-84A0-96BC-5A0D-8030BAF59B33}"/>
              </a:ext>
            </a:extLst>
          </p:cNvPr>
          <p:cNvSpPr txBox="1"/>
          <p:nvPr/>
        </p:nvSpPr>
        <p:spPr>
          <a:xfrm>
            <a:off x="1460348" y="4643482"/>
            <a:ext cx="10125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한마디로</a:t>
            </a:r>
            <a:r>
              <a:rPr lang="ko-KR" altLang="en-US" dirty="0"/>
              <a:t> 정의하면 다음과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언제든지 필요한 데이터를 가져와 꺼내 쓸 수 있도록 데이터를 계속 쌓아 두는 파이프를 만드는 것</a:t>
            </a:r>
            <a:r>
              <a:rPr lang="en-US" altLang="ko-KR" dirty="0"/>
              <a:t>＂</a:t>
            </a:r>
            <a:r>
              <a:rPr lang="ko-KR" altLang="en-US" dirty="0"/>
              <a:t> 이라고 생각 하시면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ko-Kore-KR" altLang="en-US" dirty="0"/>
          </a:p>
        </p:txBody>
      </p:sp>
      <p:pic>
        <p:nvPicPr>
          <p:cNvPr id="4" name="Picture 4" descr="생활박이들 질문 있음 | 로아 인벤">
            <a:extLst>
              <a:ext uri="{FF2B5EF4-FFF2-40B4-BE49-F238E27FC236}">
                <a16:creationId xmlns:a16="http://schemas.microsoft.com/office/drawing/2014/main" id="{915C3D0C-B18C-F66F-6AAB-BFB9E7CF0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4" y="5421404"/>
            <a:ext cx="1340162" cy="134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2653AA-8DB5-8CAB-E7C8-2058F255780C}"/>
              </a:ext>
            </a:extLst>
          </p:cNvPr>
          <p:cNvSpPr txBox="1"/>
          <p:nvPr/>
        </p:nvSpPr>
        <p:spPr>
          <a:xfrm>
            <a:off x="1807286" y="5856802"/>
            <a:ext cx="455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그럼</a:t>
            </a:r>
            <a:r>
              <a:rPr kumimoji="1" lang="ko-KR" altLang="en-US" dirty="0"/>
              <a:t> 데이터 파이프 왜 나오게 되었나요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0750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60375" y="1619858"/>
            <a:ext cx="11302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순서가</a:t>
            </a:r>
            <a:r>
              <a:rPr lang="ko-KR" altLang="en-US" dirty="0"/>
              <a:t> 없는 </a:t>
            </a:r>
            <a:r>
              <a:rPr lang="ko-Kore-KR" altLang="en-US" dirty="0"/>
              <a:t>범주형</a:t>
            </a:r>
            <a:r>
              <a:rPr lang="ko-KR" altLang="en-US" dirty="0"/>
              <a:t> 데이터 처리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 err="1"/>
              <a:t>LabelBinarizer</a:t>
            </a:r>
            <a:r>
              <a:rPr lang="ko-KR" altLang="en-US" dirty="0" err="1"/>
              <a:t>를</a:t>
            </a:r>
            <a:r>
              <a:rPr lang="ko-KR" altLang="en-US" dirty="0"/>
              <a:t> 사용하여 문자열 타깃 데이터 원 </a:t>
            </a:r>
            <a:r>
              <a:rPr lang="en-US" altLang="ko-KR" dirty="0"/>
              <a:t>–</a:t>
            </a:r>
            <a:r>
              <a:rPr lang="ko-KR" altLang="en-US" dirty="0"/>
              <a:t> 핫 인코딩 진행 </a:t>
            </a:r>
            <a:endParaRPr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9F971F-4179-0B06-3918-C6E48E05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66" y="2358377"/>
            <a:ext cx="7617864" cy="2259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5E9A20-B83A-6BA7-5E40-C1125DC4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66" y="5387288"/>
            <a:ext cx="10144343" cy="336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5BE98C-8820-FA84-111B-54E8690AF44E}"/>
              </a:ext>
            </a:extLst>
          </p:cNvPr>
          <p:cNvSpPr txBox="1"/>
          <p:nvPr/>
        </p:nvSpPr>
        <p:spPr>
          <a:xfrm>
            <a:off x="1089166" y="4818089"/>
            <a:ext cx="285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원 </a:t>
            </a:r>
            <a:r>
              <a:rPr lang="en-US" altLang="ko-KR" dirty="0"/>
              <a:t>–</a:t>
            </a:r>
            <a:r>
              <a:rPr lang="ko-KR" altLang="en-US" dirty="0"/>
              <a:t> 핫 인코딩</a:t>
            </a:r>
            <a:r>
              <a:rPr lang="en-US" altLang="ko-KR" dirty="0"/>
              <a:t> </a:t>
            </a:r>
            <a:r>
              <a:rPr lang="ko-KR" altLang="en-US" dirty="0"/>
              <a:t>멀티 결과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3774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60375" y="1619858"/>
            <a:ext cx="11302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순서가</a:t>
            </a:r>
            <a:r>
              <a:rPr lang="ko-KR" altLang="en-US" dirty="0"/>
              <a:t> 없는 </a:t>
            </a:r>
            <a:r>
              <a:rPr lang="ko-Kore-KR" altLang="en-US" dirty="0"/>
              <a:t>범주형</a:t>
            </a:r>
            <a:r>
              <a:rPr lang="ko-KR" altLang="en-US" dirty="0"/>
              <a:t> 데이터 처리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 err="1"/>
              <a:t>LabelBinarizer</a:t>
            </a:r>
            <a:r>
              <a:rPr lang="ko-KR" altLang="en-US" dirty="0" err="1"/>
              <a:t>를</a:t>
            </a:r>
            <a:r>
              <a:rPr lang="ko-KR" altLang="en-US" dirty="0"/>
              <a:t> 사용하여 문자열 타깃 데이터 원 </a:t>
            </a:r>
            <a:r>
              <a:rPr lang="en-US" altLang="ko-KR" dirty="0"/>
              <a:t>–</a:t>
            </a:r>
            <a:r>
              <a:rPr lang="ko-KR" altLang="en-US" dirty="0"/>
              <a:t> 핫 인코딩 진행 </a:t>
            </a:r>
            <a:endParaRPr lang="en-US" altLang="ko-Kore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BE98C-8820-FA84-111B-54E8690AF44E}"/>
              </a:ext>
            </a:extLst>
          </p:cNvPr>
          <p:cNvSpPr txBox="1"/>
          <p:nvPr/>
        </p:nvSpPr>
        <p:spPr>
          <a:xfrm>
            <a:off x="1089166" y="4818089"/>
            <a:ext cx="285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원 </a:t>
            </a:r>
            <a:r>
              <a:rPr lang="en-US" altLang="ko-KR" dirty="0"/>
              <a:t>–</a:t>
            </a:r>
            <a:r>
              <a:rPr lang="ko-KR" altLang="en-US" dirty="0"/>
              <a:t> 핫 인코딩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9051E0-57F2-6958-3543-643D8C6F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66" y="2283880"/>
            <a:ext cx="7727663" cy="24069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5BBF0D-0526-B0EE-38E7-D1591413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66" y="5238142"/>
            <a:ext cx="9625715" cy="6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41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60375" y="1619858"/>
            <a:ext cx="11302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순서가</a:t>
            </a:r>
            <a:r>
              <a:rPr lang="ko-KR" altLang="en-US" dirty="0"/>
              <a:t> 있는 </a:t>
            </a:r>
            <a:r>
              <a:rPr lang="ko-Kore-KR" altLang="en-US" dirty="0"/>
              <a:t>범주형</a:t>
            </a:r>
            <a:r>
              <a:rPr lang="ko-KR" altLang="en-US" dirty="0"/>
              <a:t> 특성 인코딩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순서가 있는 클래스는 순서 개념을 가진 </a:t>
            </a:r>
            <a:r>
              <a:rPr lang="ko-KR" altLang="en-US" dirty="0" err="1"/>
              <a:t>수치값으로</a:t>
            </a:r>
            <a:r>
              <a:rPr lang="ko-KR" altLang="en-US" dirty="0"/>
              <a:t> 변환해야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클래스 레이블 문자열을 정수로 매핑하는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만들고 이를 필요한 특성에 적용합니다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3E779-92D4-EBED-59B3-942313A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99" y="2543188"/>
            <a:ext cx="7415926" cy="3018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364A53-6216-3CC2-6BFA-9A0763F1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03" y="2543188"/>
            <a:ext cx="3265822" cy="13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54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60375" y="1619858"/>
            <a:ext cx="113025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순서가</a:t>
            </a:r>
            <a:r>
              <a:rPr lang="ko-KR" altLang="en-US" dirty="0"/>
              <a:t> 있는 </a:t>
            </a:r>
            <a:r>
              <a:rPr lang="ko-Kore-KR" altLang="en-US" dirty="0"/>
              <a:t>범주형</a:t>
            </a:r>
            <a:r>
              <a:rPr lang="ko-KR" altLang="en-US" dirty="0"/>
              <a:t> 특성 인코딩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사이킷런</a:t>
            </a:r>
            <a:r>
              <a:rPr lang="ko-KR" altLang="en-US" dirty="0"/>
              <a:t> </a:t>
            </a:r>
            <a:r>
              <a:rPr lang="en-US" altLang="ko-KR" dirty="0"/>
              <a:t>0.20</a:t>
            </a:r>
            <a:r>
              <a:rPr lang="ko-KR" altLang="en-US" dirty="0"/>
              <a:t> 이상 </a:t>
            </a:r>
            <a:r>
              <a:rPr lang="ko-KR" altLang="en-US" dirty="0" err="1"/>
              <a:t>부터는</a:t>
            </a:r>
            <a:r>
              <a:rPr lang="ko-KR" altLang="en-US" dirty="0"/>
              <a:t> 범주형 데이터를 정수로 인코딩하는 </a:t>
            </a:r>
            <a:r>
              <a:rPr lang="en-US" altLang="ko-KR" dirty="0" err="1"/>
              <a:t>OrdinalEncoder</a:t>
            </a:r>
            <a:r>
              <a:rPr lang="en-US" altLang="ko-KR" dirty="0"/>
              <a:t> </a:t>
            </a:r>
            <a:r>
              <a:rPr lang="ko-KR" altLang="en-US" dirty="0"/>
              <a:t>가 추가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OrdinalEncoder</a:t>
            </a:r>
            <a:r>
              <a:rPr lang="ko-KR" altLang="en-US" dirty="0"/>
              <a:t>는 클래스 범주를 순서대로 반환 </a:t>
            </a:r>
            <a:endParaRPr lang="en-US" altLang="ko-KR" dirty="0"/>
          </a:p>
          <a:p>
            <a:pPr algn="l"/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특정 열만 범주형으로 변환하려면 </a:t>
            </a:r>
            <a:r>
              <a:rPr lang="en" altLang="ko-Kore-KR" b="0" i="0" dirty="0" err="1">
                <a:solidFill>
                  <a:srgbClr val="5C5C5C"/>
                </a:solidFill>
                <a:effectLst/>
                <a:latin typeface="Spoqa Han Sans"/>
              </a:rPr>
              <a:t>ColumnTransformer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함께 사용합니다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br>
              <a:rPr lang="ko-KR" altLang="en-US" dirty="0"/>
            </a:br>
            <a:endParaRPr lang="en-US" altLang="ko-Kore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FBD0AC-6C0B-D52B-E28C-061F9FF1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2" y="3087784"/>
            <a:ext cx="5855384" cy="26337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37C756-490E-28FD-3237-68319BE2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759" y="3087784"/>
            <a:ext cx="4905866" cy="3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04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60375" y="1619858"/>
            <a:ext cx="11302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순서가</a:t>
            </a:r>
            <a:r>
              <a:rPr lang="ko-KR" altLang="en-US" dirty="0"/>
              <a:t> 있는 </a:t>
            </a:r>
            <a:r>
              <a:rPr lang="ko-Kore-KR" altLang="en-US" dirty="0"/>
              <a:t>범주형</a:t>
            </a:r>
            <a:r>
              <a:rPr lang="ko-KR" altLang="en-US" dirty="0"/>
              <a:t> 특성 인코딩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특성 </a:t>
            </a:r>
            <a:r>
              <a:rPr lang="ko-KR" altLang="en-US" dirty="0" err="1"/>
              <a:t>딕셔너리</a:t>
            </a:r>
            <a:r>
              <a:rPr lang="ko-KR" altLang="en-US" dirty="0"/>
              <a:t> 인코딩 </a:t>
            </a:r>
            <a:endParaRPr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B20DED-3520-CC52-5940-4223AB25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9" y="2445656"/>
            <a:ext cx="5824086" cy="31104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AB4D51-A3C9-4957-B918-581E9966C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79" y="2445656"/>
            <a:ext cx="3107145" cy="13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50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60375" y="1619858"/>
            <a:ext cx="11302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순서가</a:t>
            </a:r>
            <a:r>
              <a:rPr lang="ko-KR" altLang="en-US" dirty="0"/>
              <a:t> 있는 </a:t>
            </a:r>
            <a:r>
              <a:rPr lang="ko-Kore-KR" altLang="en-US" dirty="0"/>
              <a:t>범주형</a:t>
            </a:r>
            <a:r>
              <a:rPr lang="ko-KR" altLang="en-US" dirty="0"/>
              <a:t> 특성 인코딩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행렬 데이터 형태 </a:t>
            </a:r>
            <a:endParaRPr lang="en-US" altLang="ko-Kore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F37A8A-35D2-0D2A-8408-ECF07ED4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24912"/>
            <a:ext cx="4800600" cy="3860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4BEFAD-95C4-D700-95A4-041AC1F5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845" y="2324912"/>
            <a:ext cx="3001372" cy="16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85542" y="1489070"/>
            <a:ext cx="11302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누락된 클래스 값 대처하기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01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분류 알고리즘을 훈련하여 누락된 값을 예측합니다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(k-</a:t>
            </a:r>
            <a:r>
              <a:rPr lang="ko-KR" altLang="en-US" dirty="0"/>
              <a:t>최근접 이웃</a:t>
            </a:r>
            <a:r>
              <a:rPr lang="en-US" altLang="ko-KR" dirty="0"/>
              <a:t>KNN)</a:t>
            </a:r>
            <a:r>
              <a:rPr lang="ko-KR" altLang="en-US" dirty="0"/>
              <a:t> 분류기를 사용</a:t>
            </a:r>
            <a:endParaRPr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B717D-93E5-6EBA-4B33-67853DE3F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99" y="2324911"/>
            <a:ext cx="5640781" cy="3771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941174-FE78-FA1C-C61E-97A6807B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970" y="2324911"/>
            <a:ext cx="2490365" cy="1409022"/>
          </a:xfrm>
          <a:prstGeom prst="rect">
            <a:avLst/>
          </a:prstGeom>
        </p:spPr>
      </p:pic>
      <p:pic>
        <p:nvPicPr>
          <p:cNvPr id="7" name="Picture 4" descr="생활박이들 질문 있음 | 로아 인벤">
            <a:extLst>
              <a:ext uri="{FF2B5EF4-FFF2-40B4-BE49-F238E27FC236}">
                <a16:creationId xmlns:a16="http://schemas.microsoft.com/office/drawing/2014/main" id="{98E01459-C187-C599-56CE-50A93427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28" y="4722595"/>
            <a:ext cx="1292670" cy="129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AA607-DB6F-2D87-5BE8-7F59031BE6D9}"/>
              </a:ext>
            </a:extLst>
          </p:cNvPr>
          <p:cNvSpPr txBox="1"/>
          <p:nvPr/>
        </p:nvSpPr>
        <p:spPr>
          <a:xfrm>
            <a:off x="8366854" y="4722595"/>
            <a:ext cx="1159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KNN  ??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35849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K-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최근접 이웃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(K-Nearest Neighbor)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이해하기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85542" y="1507415"/>
            <a:ext cx="11302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K-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최근접 이웃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(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K-Nearest Neighbor)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은 </a:t>
            </a:r>
            <a:r>
              <a:rPr lang="ko-KR" altLang="en-US" b="0" i="0" dirty="0" err="1">
                <a:solidFill>
                  <a:srgbClr val="404248"/>
                </a:solidFill>
                <a:effectLst/>
                <a:latin typeface="Graphik"/>
              </a:rPr>
              <a:t>머신러닝에서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 사용되는 분류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(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Classification)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알고리즘이다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유사한 특성을 가진 데이터는 유사한 범주에 속하는 경향이 있다는 가정하에 사용한다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</a:t>
            </a:r>
            <a:endParaRPr lang="en-US" altLang="ko-Kore-KR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6A892105-1F77-7B28-EA61-9D11B8E83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" y="2361601"/>
            <a:ext cx="3337039" cy="41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3AB267-EE43-9828-9C71-FD146A0D62AC}"/>
              </a:ext>
            </a:extLst>
          </p:cNvPr>
          <p:cNvSpPr txBox="1"/>
          <p:nvPr/>
        </p:nvSpPr>
        <p:spPr>
          <a:xfrm>
            <a:off x="4160940" y="2361601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모든 데이터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(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점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)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에는 각각 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x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값과 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y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값이 있다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3FFDB-F341-0921-BD17-DA048D5C201D}"/>
              </a:ext>
            </a:extLst>
          </p:cNvPr>
          <p:cNvSpPr txBox="1"/>
          <p:nvPr/>
        </p:nvSpPr>
        <p:spPr>
          <a:xfrm>
            <a:off x="4160940" y="2843760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점의 색상으로 초록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/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빨강으로 표시하여 분류를 나타냈다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 </a:t>
            </a:r>
            <a:endParaRPr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404EE-1DA2-9038-3C2D-586236AF5813}"/>
              </a:ext>
            </a:extLst>
          </p:cNvPr>
          <p:cNvSpPr txBox="1"/>
          <p:nvPr/>
        </p:nvSpPr>
        <p:spPr>
          <a:xfrm>
            <a:off x="4160940" y="3325919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404248"/>
                </a:solidFill>
                <a:latin typeface="Graphik"/>
              </a:rPr>
              <a:t>흰색은</a:t>
            </a:r>
            <a:r>
              <a:rPr lang="ko-KR" altLang="en-US" dirty="0">
                <a:solidFill>
                  <a:srgbClr val="404248"/>
                </a:solidFill>
                <a:latin typeface="Graphik"/>
              </a:rPr>
              <a:t> 분류가 되지 않은 신규 데이터 </a:t>
            </a:r>
            <a:endParaRPr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15707-40E0-0FFE-1C53-6AB0FCE5355D}"/>
              </a:ext>
            </a:extLst>
          </p:cNvPr>
          <p:cNvSpPr txBox="1"/>
          <p:nvPr/>
        </p:nvSpPr>
        <p:spPr>
          <a:xfrm>
            <a:off x="4160940" y="3780925"/>
            <a:ext cx="6123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K-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최근접 이웃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(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K-Nearest Neighbor)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알고리즘의 목적은 이렇게 새로운 점이 등장했을 때 이걸 초록이나 빨강으로 분류하는 거다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</a:t>
            </a:r>
            <a:endParaRPr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669BD-1182-8CC3-F3D8-4D300C7AD14C}"/>
              </a:ext>
            </a:extLst>
          </p:cNvPr>
          <p:cNvSpPr txBox="1"/>
          <p:nvPr/>
        </p:nvSpPr>
        <p:spPr>
          <a:xfrm>
            <a:off x="4160940" y="4877279"/>
            <a:ext cx="7533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그런데 하얀 점 주의로 원을 </a:t>
            </a:r>
            <a:r>
              <a:rPr lang="ko-KR" altLang="en-US" b="0" i="0" dirty="0" err="1">
                <a:solidFill>
                  <a:srgbClr val="404248"/>
                </a:solidFill>
                <a:effectLst/>
                <a:latin typeface="Graphik"/>
              </a:rPr>
              <a:t>그려놓았고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,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 원 안에는 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1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개의 이웃이 있다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이렇게 원 안에 포함될 이웃의 개수를 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</a:t>
            </a:r>
            <a:r>
              <a:rPr lang="ko-KR" altLang="en-US" b="0" i="0" dirty="0" err="1">
                <a:solidFill>
                  <a:srgbClr val="404248"/>
                </a:solidFill>
                <a:effectLst/>
                <a:latin typeface="Graphik"/>
              </a:rPr>
              <a:t>라고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 생각하면 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</a:p>
          <a:p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위 그림에서 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k=1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이고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,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하얀 점은 초록으로 분류되는 거다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57231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K-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최근접 이웃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(K-Nearest Neighbor)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이해하기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85542" y="1507415"/>
            <a:ext cx="11302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그러면</a:t>
            </a:r>
            <a:r>
              <a:rPr lang="ko-KR" altLang="en-US" dirty="0"/>
              <a:t> 이제 원을 확장하여 </a:t>
            </a:r>
            <a:r>
              <a:rPr lang="en-US" altLang="ko-KR" dirty="0"/>
              <a:t>K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로 조정해서 가장 가까운 이웃의 수를 </a:t>
            </a:r>
            <a:r>
              <a:rPr lang="en-US" altLang="ko-KR" dirty="0"/>
              <a:t>2</a:t>
            </a:r>
            <a:r>
              <a:rPr lang="ko-KR" altLang="en-US" dirty="0"/>
              <a:t>개까지 늘려보자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401BD875-1303-55BC-5301-7D58978FB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" y="2010076"/>
            <a:ext cx="2619052" cy="334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2EA20C-F773-6D16-BA06-C1262F49245A}"/>
              </a:ext>
            </a:extLst>
          </p:cNvPr>
          <p:cNvSpPr txBox="1"/>
          <p:nvPr/>
        </p:nvSpPr>
        <p:spPr>
          <a:xfrm>
            <a:off x="3639135" y="2010076"/>
            <a:ext cx="6123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이웃 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2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개 모두 초록이다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</a:p>
          <a:p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이번에도 </a:t>
            </a:r>
            <a:r>
              <a:rPr lang="ko-KR" altLang="en-US" b="0" i="0" dirty="0" err="1">
                <a:solidFill>
                  <a:srgbClr val="404248"/>
                </a:solidFill>
                <a:effectLst/>
                <a:latin typeface="Graphik"/>
              </a:rPr>
              <a:t>하얀점은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 초록으로 분류된다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4642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K-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최근접 이웃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(K-Nearest Neighbor)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이해하기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85542" y="1507415"/>
            <a:ext cx="11302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그러면</a:t>
            </a:r>
            <a:r>
              <a:rPr lang="ko-KR" altLang="en-US" dirty="0"/>
              <a:t> 이제 원을 확장하여 </a:t>
            </a:r>
            <a:r>
              <a:rPr lang="en-US" altLang="ko-KR" dirty="0"/>
              <a:t>K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로 조정</a:t>
            </a:r>
            <a:endParaRPr lang="en-US" altLang="ko-KR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C46039E9-8EE1-D39B-C631-702E66D9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0" y="2084602"/>
            <a:ext cx="3252810" cy="41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AF419-304A-5DA7-06FA-821A1ABA21D5}"/>
              </a:ext>
            </a:extLst>
          </p:cNvPr>
          <p:cNvSpPr txBox="1"/>
          <p:nvPr/>
        </p:nvSpPr>
        <p:spPr>
          <a:xfrm>
            <a:off x="4211274" y="2084602"/>
            <a:ext cx="61239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초록 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2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개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,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빨강 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1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여전히 초록이 많기 때문에 하얀 점은 초록으로 분류된다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일종의 </a:t>
            </a:r>
            <a:r>
              <a:rPr lang="ko-KR" altLang="en-US" b="1" i="0" dirty="0">
                <a:solidFill>
                  <a:srgbClr val="404248"/>
                </a:solidFill>
                <a:effectLst/>
                <a:latin typeface="Graphik"/>
              </a:rPr>
              <a:t>다수결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</a:t>
            </a:r>
          </a:p>
          <a:p>
            <a:br>
              <a:rPr lang="ko-KR" altLang="en-US" dirty="0"/>
            </a:b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107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Data Pipeline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0EED-4567-88BE-E153-6E6CA126E143}"/>
              </a:ext>
            </a:extLst>
          </p:cNvPr>
          <p:cNvSpPr txBox="1"/>
          <p:nvPr/>
        </p:nvSpPr>
        <p:spPr>
          <a:xfrm>
            <a:off x="1191410" y="2136338"/>
            <a:ext cx="102224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파이프를 한 번 만들고 나면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배수관 파이프를 생각해보자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여기서 데이터는 배수관 안으로 흐르는 물이라고 생각하면 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큰 문제가 없는 한 데이터가 계속 들어와 쌓일 것이다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어떻게 해야 적은 수고를 들이고 효율적으로 필요한 데이터를 모을 수 있을까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  <a:p>
            <a:pPr algn="l"/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데이터를 가져오는 과정에서 정제나 전처리가 쉽도록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데이터 형태도 고쳐주고 필요 없는 데이터는 제거하고 함께 보는게 좋은 데이터들은 합쳐서 저장하면 좋을 것 같다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이러한 목적으로 만드는 것이 데이터 파이프라인이라고 보면 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3615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K-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최근접 이웃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(K-Nearest Neighbor)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이해하기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85542" y="1507415"/>
            <a:ext cx="11302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그러면</a:t>
            </a:r>
            <a:r>
              <a:rPr lang="ko-KR" altLang="en-US" dirty="0"/>
              <a:t> 이제 원을 확장하여 </a:t>
            </a:r>
            <a:r>
              <a:rPr lang="en-US" altLang="ko-KR" dirty="0"/>
              <a:t>K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로 조정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AF419-304A-5DA7-06FA-821A1ABA21D5}"/>
              </a:ext>
            </a:extLst>
          </p:cNvPr>
          <p:cNvSpPr txBox="1"/>
          <p:nvPr/>
        </p:nvSpPr>
        <p:spPr>
          <a:xfrm>
            <a:off x="4404221" y="2084602"/>
            <a:ext cx="61239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초록 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2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개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,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빨강 </a:t>
            </a:r>
            <a:r>
              <a:rPr lang="en-US" altLang="ko-KR" dirty="0">
                <a:solidFill>
                  <a:srgbClr val="404248"/>
                </a:solidFill>
                <a:latin typeface="Graphik"/>
              </a:rPr>
              <a:t>2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</a:p>
          <a:p>
            <a:pPr algn="l"/>
            <a:br>
              <a:rPr lang="ko-KR" altLang="en-US" dirty="0"/>
            </a:b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애초에 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</a:t>
            </a:r>
            <a:r>
              <a:rPr lang="ko-KR" altLang="en-US" b="0" i="0" dirty="0" err="1">
                <a:solidFill>
                  <a:srgbClr val="404248"/>
                </a:solidFill>
                <a:effectLst/>
                <a:latin typeface="Graphik"/>
              </a:rPr>
              <a:t>를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 홀수로 지정하면 이런 문제가 없는데 말이다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물론 이렇게 동률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(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tie)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 나왔을 때 처리하는 몇가지 방법이 있긴 하다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예를 들면 가장 가까운 이웃을 따른다든가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,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아니면 랜덤으로 찍는다든가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 </a:t>
            </a:r>
            <a:endParaRPr lang="ko-Kore-KR" altLang="en-US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2496536D-BB9C-85EA-91BC-2BB127213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6" y="2004969"/>
            <a:ext cx="3482542" cy="44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37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K-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최근접 이웃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(K-Nearest Neighbor)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이해하기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85542" y="1507415"/>
            <a:ext cx="11302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그러면</a:t>
            </a:r>
            <a:r>
              <a:rPr lang="ko-KR" altLang="en-US" dirty="0"/>
              <a:t> 이제 원을 확장하여 </a:t>
            </a:r>
            <a:r>
              <a:rPr lang="en-US" altLang="ko-KR" dirty="0"/>
              <a:t>K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로 조정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AF419-304A-5DA7-06FA-821A1ABA21D5}"/>
              </a:ext>
            </a:extLst>
          </p:cNvPr>
          <p:cNvSpPr txBox="1"/>
          <p:nvPr/>
        </p:nvSpPr>
        <p:spPr>
          <a:xfrm>
            <a:off x="4404221" y="2084602"/>
            <a:ext cx="61239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이웃 중 빨강이 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3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개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,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초록이 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2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개니까 하얀 점이 비로소 빨강으로 분류가 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</a:t>
            </a:r>
          </a:p>
          <a:p>
            <a:pPr algn="l"/>
            <a:endParaRPr lang="en-US" altLang="ko-Kore-KR" dirty="0">
              <a:solidFill>
                <a:srgbClr val="404248"/>
              </a:solidFill>
              <a:latin typeface="Graphik"/>
            </a:endParaRPr>
          </a:p>
          <a:p>
            <a:pPr algn="l"/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이게 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K-Nearest Neighbor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알고리즘의 핵심 개념이다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이미 각 점들의 분류를 알고 있으면 새로운 점이 등장했을 때 그 녀석을 어디로 분류할지 정할 수 있는 거다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</a:t>
            </a:r>
          </a:p>
          <a:p>
            <a:pPr algn="l"/>
            <a:endParaRPr lang="en-US" altLang="ko-Kore-KR" dirty="0">
              <a:solidFill>
                <a:srgbClr val="404248"/>
              </a:solidFill>
              <a:latin typeface="Graphik"/>
            </a:endParaRPr>
          </a:p>
          <a:p>
            <a:pPr algn="l"/>
            <a:r>
              <a:rPr lang="ko-Kore-KR" altLang="en-US" dirty="0">
                <a:solidFill>
                  <a:srgbClr val="404248"/>
                </a:solidFill>
                <a:latin typeface="Graphik"/>
              </a:rPr>
              <a:t>단</a:t>
            </a:r>
            <a:r>
              <a:rPr lang="ko-KR" altLang="en-US" dirty="0">
                <a:solidFill>
                  <a:srgbClr val="404248"/>
                </a:solidFill>
                <a:latin typeface="Graphik"/>
              </a:rPr>
              <a:t> 이 알고리즘에는 몇가지 생각해볼 문제가 존재합니다</a:t>
            </a:r>
            <a:r>
              <a:rPr lang="en-US" altLang="ko-KR" dirty="0">
                <a:solidFill>
                  <a:srgbClr val="404248"/>
                </a:solidFill>
                <a:latin typeface="Graphik"/>
              </a:rPr>
              <a:t>.</a:t>
            </a:r>
            <a:r>
              <a:rPr lang="ko-KR" altLang="en-US" dirty="0">
                <a:solidFill>
                  <a:srgbClr val="404248"/>
                </a:solidFill>
                <a:latin typeface="Graphik"/>
              </a:rPr>
              <a:t> </a:t>
            </a:r>
            <a:endParaRPr lang="ko-Kore-KR" altLang="en-US" dirty="0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C62B775B-ECFA-7FE3-192D-A3CEA0218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34" y="2084602"/>
            <a:ext cx="3491266" cy="445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21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K-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최근접 이웃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(K-Nearest Neighbor)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문제점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85542" y="1507415"/>
            <a:ext cx="113025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정규화 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위 예제에서는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값이 적당히 잘 </a:t>
            </a:r>
            <a:r>
              <a:rPr lang="ko-KR" altLang="en-US" dirty="0" err="1"/>
              <a:t>펴저</a:t>
            </a:r>
            <a:r>
              <a:rPr lang="ko-KR" altLang="en-US" dirty="0"/>
              <a:t> 있으니 문제가 되지 않는다 하지만 실제 데이터는 그렇지 </a:t>
            </a:r>
            <a:r>
              <a:rPr lang="ko-KR" altLang="en-US" dirty="0" err="1"/>
              <a:t>않습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 예를 들어 성인 남여 연봉과 시력을 특성으로 생각해보면 연봉 단위가 원이면 편차가 천만 단위를 넘어가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ko-KR" altLang="en-US" dirty="0" err="1"/>
              <a:t>겠지만</a:t>
            </a:r>
            <a:r>
              <a:rPr lang="en-US" altLang="ko-KR" dirty="0"/>
              <a:t>,</a:t>
            </a:r>
            <a:r>
              <a:rPr lang="ko-KR" altLang="en-US" dirty="0"/>
              <a:t> 시력은 소수점까지 따져가며 최대값과 최소값의 편차가 </a:t>
            </a:r>
            <a:r>
              <a:rPr lang="en-US" altLang="ko-KR" dirty="0"/>
              <a:t>10</a:t>
            </a:r>
            <a:r>
              <a:rPr lang="ko-KR" altLang="en-US" dirty="0"/>
              <a:t> 미만일 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&gt;&gt;</a:t>
            </a:r>
            <a:r>
              <a:rPr lang="ko-KR" altLang="en-US" dirty="0"/>
              <a:t> 이렇게 되면 연봉이 압도적으로 반영되기 </a:t>
            </a:r>
            <a:r>
              <a:rPr lang="ko-KR" altLang="en-US" dirty="0" err="1"/>
              <a:t>떄문에</a:t>
            </a:r>
            <a:r>
              <a:rPr lang="ko-KR" altLang="en-US" dirty="0"/>
              <a:t> 터무니 없는 결론이 나올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 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K-Nearest Neighbor </a:t>
            </a:r>
            <a:r>
              <a:rPr lang="ko-KR" altLang="en-US" dirty="0"/>
              <a:t>알고리즘을 사용할 때는 모든 특성들을 모두 고르게 반영하기 위해 정규화 필수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최소값을 </a:t>
            </a:r>
            <a:r>
              <a:rPr lang="en-US" altLang="ko-KR" dirty="0"/>
              <a:t>0,</a:t>
            </a:r>
            <a:r>
              <a:rPr lang="ko-KR" altLang="en-US" dirty="0"/>
              <a:t> 최대값을 </a:t>
            </a:r>
            <a:r>
              <a:rPr lang="en-US" altLang="ko-KR" dirty="0"/>
              <a:t>1</a:t>
            </a:r>
            <a:r>
              <a:rPr lang="ko-KR" altLang="en-US" dirty="0"/>
              <a:t>로 고정한 뒤 모든 값들을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 값으로 변환하는 방법 </a:t>
            </a:r>
            <a:endParaRPr lang="en-US" altLang="ko-KR" dirty="0"/>
          </a:p>
          <a:p>
            <a:r>
              <a:rPr lang="ko-KR" altLang="en-US" dirty="0"/>
              <a:t>평균과 표준편차를 활용해서 평균으로부터 얼마나 떨어져 있는지 </a:t>
            </a:r>
            <a:r>
              <a:rPr lang="en-US" altLang="ko-KR" dirty="0"/>
              <a:t>z-</a:t>
            </a:r>
            <a:r>
              <a:rPr lang="ko-KR" altLang="en-US" dirty="0"/>
              <a:t>점수로 변환하는 방법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8239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K-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최근접 이웃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(K-Nearest Neighbor)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문제점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85542" y="1507415"/>
            <a:ext cx="11302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K</a:t>
            </a:r>
            <a:r>
              <a:rPr lang="ko-KR" altLang="en-US" dirty="0"/>
              <a:t> 개수 선택 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K </a:t>
            </a:r>
            <a:r>
              <a:rPr lang="ko-KR" altLang="en-US" dirty="0" err="1"/>
              <a:t>를</a:t>
            </a:r>
            <a:r>
              <a:rPr lang="ko-KR" altLang="en-US" dirty="0"/>
              <a:t> 그러면 몇으로 정할 것인가 </a:t>
            </a:r>
            <a:r>
              <a:rPr lang="en-US" altLang="ko-KR" dirty="0"/>
              <a:t>?</a:t>
            </a:r>
            <a:r>
              <a:rPr lang="ko-KR" altLang="en-US" dirty="0"/>
              <a:t> 이건 모든 값을 실제로 테스트하면서 분류 정확도</a:t>
            </a:r>
            <a:r>
              <a:rPr lang="en-US" altLang="ko-KR" dirty="0"/>
              <a:t>(Accuracy)</a:t>
            </a:r>
            <a:r>
              <a:rPr lang="ko-KR" altLang="en-US" dirty="0" err="1"/>
              <a:t>를</a:t>
            </a:r>
            <a:r>
              <a:rPr lang="ko-KR" altLang="en-US" dirty="0"/>
              <a:t> 계산</a:t>
            </a:r>
            <a:endParaRPr lang="en-US" altLang="ko-KR" dirty="0"/>
          </a:p>
          <a:p>
            <a:r>
              <a:rPr lang="ko-KR" altLang="en-US" dirty="0"/>
              <a:t>  하는 과정에서 단서를 찾을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E1037-1382-EAB9-11AE-1842E4F568A2}"/>
              </a:ext>
            </a:extLst>
          </p:cNvPr>
          <p:cNvSpPr txBox="1"/>
          <p:nvPr/>
        </p:nvSpPr>
        <p:spPr>
          <a:xfrm>
            <a:off x="830510" y="2638600"/>
            <a:ext cx="10997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404248"/>
                </a:solidFill>
                <a:effectLst/>
                <a:latin typeface="Open Sans" panose="020F0502020204030204" pitchFamily="34" charset="0"/>
              </a:rPr>
              <a:t>k</a:t>
            </a:r>
            <a:r>
              <a:rPr lang="ko-KR" altLang="en-US" b="1" i="0" dirty="0">
                <a:solidFill>
                  <a:srgbClr val="404248"/>
                </a:solidFill>
                <a:effectLst/>
                <a:latin typeface="Open Sans" panose="020F0502020204030204" pitchFamily="34" charset="0"/>
              </a:rPr>
              <a:t>가 너무 작을 때 </a:t>
            </a:r>
            <a:r>
              <a:rPr lang="en-US" altLang="ko-KR" b="1" i="0" dirty="0">
                <a:solidFill>
                  <a:srgbClr val="404248"/>
                </a:solidFill>
                <a:effectLst/>
                <a:latin typeface="Open Sans" panose="020F0502020204030204" pitchFamily="34" charset="0"/>
              </a:rPr>
              <a:t>: </a:t>
            </a:r>
            <a:r>
              <a:rPr lang="en" altLang="ko-Kore-KR" b="1" i="0" dirty="0">
                <a:solidFill>
                  <a:srgbClr val="404248"/>
                </a:solidFill>
                <a:effectLst/>
                <a:latin typeface="Open Sans" panose="020F0502020204030204" pitchFamily="34" charset="0"/>
              </a:rPr>
              <a:t>Overfitting</a:t>
            </a:r>
          </a:p>
          <a:p>
            <a:pPr algn="l"/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일단 </a:t>
            </a:r>
            <a:r>
              <a:rPr lang="en" altLang="ko-Kore-KR" b="1" i="0" dirty="0">
                <a:solidFill>
                  <a:srgbClr val="404248"/>
                </a:solidFill>
                <a:effectLst/>
                <a:latin typeface="Graphik"/>
              </a:rPr>
              <a:t>k</a:t>
            </a:r>
            <a:r>
              <a:rPr lang="ko-KR" altLang="en-US" b="1" i="0" dirty="0">
                <a:solidFill>
                  <a:srgbClr val="404248"/>
                </a:solidFill>
                <a:effectLst/>
                <a:latin typeface="Graphik"/>
              </a:rPr>
              <a:t>가 너무 작은 경우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를 생각해보자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극단적으로 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k=1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이라고 하자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그러면 분류 정확도가 상당히 낮을 수밖에 없다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시야가 좁아지는 거고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,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아주 근처에 있는 점 하나에 민감하게 영향을 받기 때문이다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이를 </a:t>
            </a:r>
            <a:r>
              <a:rPr lang="en" altLang="ko-Kore-KR" b="1" i="0" dirty="0">
                <a:solidFill>
                  <a:srgbClr val="404248"/>
                </a:solidFill>
                <a:effectLst/>
                <a:latin typeface="Graphik"/>
              </a:rPr>
              <a:t>overfitting(</a:t>
            </a:r>
            <a:r>
              <a:rPr lang="ko-KR" altLang="en-US" b="1" i="0" dirty="0" err="1">
                <a:solidFill>
                  <a:srgbClr val="404248"/>
                </a:solidFill>
                <a:effectLst/>
                <a:latin typeface="Graphik"/>
              </a:rPr>
              <a:t>과적합</a:t>
            </a:r>
            <a:r>
              <a:rPr lang="en-US" altLang="ko-KR" b="1" i="0" dirty="0">
                <a:solidFill>
                  <a:srgbClr val="404248"/>
                </a:solidFill>
                <a:effectLst/>
                <a:latin typeface="Graphik"/>
              </a:rPr>
              <a:t>)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이라고 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2DD72-37CE-CEBD-B647-5B06A8944B61}"/>
              </a:ext>
            </a:extLst>
          </p:cNvPr>
          <p:cNvSpPr txBox="1"/>
          <p:nvPr/>
        </p:nvSpPr>
        <p:spPr>
          <a:xfrm>
            <a:off x="830509" y="4046784"/>
            <a:ext cx="10914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404248"/>
                </a:solidFill>
                <a:effectLst/>
                <a:latin typeface="Open Sans" panose="020B0606030504020204" pitchFamily="34" charset="0"/>
              </a:rPr>
              <a:t>k</a:t>
            </a:r>
            <a:r>
              <a:rPr lang="ko-KR" altLang="en-US" b="1" i="0" dirty="0">
                <a:solidFill>
                  <a:srgbClr val="404248"/>
                </a:solidFill>
                <a:effectLst/>
                <a:latin typeface="Open Sans" panose="020B0606030504020204" pitchFamily="34" charset="0"/>
              </a:rPr>
              <a:t>가 너무 클 때 </a:t>
            </a:r>
            <a:r>
              <a:rPr lang="en-US" altLang="ko-KR" b="1" i="0" dirty="0">
                <a:solidFill>
                  <a:srgbClr val="404248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en" altLang="ko-Kore-KR" b="1" i="0" dirty="0">
                <a:solidFill>
                  <a:srgbClr val="404248"/>
                </a:solidFill>
                <a:effectLst/>
                <a:latin typeface="Open Sans" panose="020B0606030504020204" pitchFamily="34" charset="0"/>
              </a:rPr>
              <a:t>Underfitting</a:t>
            </a:r>
          </a:p>
          <a:p>
            <a:pPr algn="l"/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반면에 </a:t>
            </a:r>
            <a:r>
              <a:rPr lang="en" altLang="ko-Kore-KR" b="1" i="0" dirty="0">
                <a:solidFill>
                  <a:srgbClr val="404248"/>
                </a:solidFill>
                <a:effectLst/>
                <a:latin typeface="Graphik"/>
              </a:rPr>
              <a:t>k</a:t>
            </a:r>
            <a:r>
              <a:rPr lang="ko-KR" altLang="en-US" b="1" i="0" dirty="0">
                <a:solidFill>
                  <a:srgbClr val="404248"/>
                </a:solidFill>
                <a:effectLst/>
                <a:latin typeface="Graphik"/>
              </a:rPr>
              <a:t>가 너무 큰 경우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에는 </a:t>
            </a:r>
            <a:r>
              <a:rPr lang="en" altLang="ko-Kore-KR" b="1" i="0" dirty="0">
                <a:solidFill>
                  <a:srgbClr val="404248"/>
                </a:solidFill>
                <a:effectLst/>
                <a:latin typeface="Graphik"/>
              </a:rPr>
              <a:t>underfitting(</a:t>
            </a:r>
            <a:r>
              <a:rPr lang="ko-KR" altLang="en-US" b="1" i="0" dirty="0">
                <a:solidFill>
                  <a:srgbClr val="404248"/>
                </a:solidFill>
                <a:effectLst/>
                <a:latin typeface="Graphik"/>
              </a:rPr>
              <a:t>과소적합</a:t>
            </a:r>
            <a:r>
              <a:rPr lang="en-US" altLang="ko-KR" b="1" i="0" dirty="0">
                <a:solidFill>
                  <a:srgbClr val="404248"/>
                </a:solidFill>
                <a:effectLst/>
                <a:latin typeface="Graphik"/>
              </a:rPr>
              <a:t>)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이 발생한다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underfitting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은 분류기가 학습 세트의 세세한 부분에 충분히 주의를 기울이지 않았기 때문에 나타난다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예를 들어 학습 세트에 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100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개의 점이 있고 </a:t>
            </a:r>
            <a:r>
              <a:rPr lang="en" altLang="ko-Kore-KR" b="0" i="0" dirty="0">
                <a:solidFill>
                  <a:srgbClr val="404248"/>
                </a:solidFill>
                <a:effectLst/>
                <a:latin typeface="Graphik"/>
              </a:rPr>
              <a:t>k=100</a:t>
            </a:r>
            <a:r>
              <a:rPr lang="ko-KR" altLang="en-US" b="0" i="0" dirty="0" err="1">
                <a:solidFill>
                  <a:srgbClr val="404248"/>
                </a:solidFill>
                <a:effectLst/>
                <a:latin typeface="Graphik"/>
              </a:rPr>
              <a:t>으로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 설정했다고 극단적으로 가정해보자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 </a:t>
            </a:r>
            <a:r>
              <a:rPr lang="ko-KR" altLang="en-US" b="0" i="0" dirty="0">
                <a:solidFill>
                  <a:srgbClr val="404248"/>
                </a:solidFill>
                <a:effectLst/>
                <a:latin typeface="Graphik"/>
              </a:rPr>
              <a:t>그러면 모든 점이 결국 동일한 방식으로 분류될 거다</a:t>
            </a:r>
            <a:r>
              <a:rPr lang="en-US" altLang="ko-KR" b="0" i="0" dirty="0">
                <a:solidFill>
                  <a:srgbClr val="404248"/>
                </a:solidFill>
                <a:effectLst/>
                <a:latin typeface="Graphik"/>
              </a:rPr>
              <a:t>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D7417-336F-0BB4-D6CF-26D4E3C31BE5}"/>
              </a:ext>
            </a:extLst>
          </p:cNvPr>
          <p:cNvSpPr txBox="1"/>
          <p:nvPr/>
        </p:nvSpPr>
        <p:spPr>
          <a:xfrm>
            <a:off x="67111" y="6379409"/>
            <a:ext cx="9236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참고</a:t>
            </a:r>
            <a:r>
              <a:rPr lang="ko-KR" altLang="en-US" dirty="0"/>
              <a:t> </a:t>
            </a:r>
            <a:r>
              <a:rPr lang="ko-KR" altLang="en-US" dirty="0" err="1"/>
              <a:t>두점사이의</a:t>
            </a:r>
            <a:r>
              <a:rPr lang="ko-KR" altLang="en-US" dirty="0"/>
              <a:t> 거리 구하는 방법 </a:t>
            </a:r>
            <a:r>
              <a:rPr lang="ko-Kore-KR" altLang="en-US" dirty="0">
                <a:hlinkClick r:id="rId2"/>
              </a:rPr>
              <a:t>https://hleecaster.com/ml-distance-formula/</a:t>
            </a:r>
            <a:endParaRPr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00353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ore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범주형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데이터 처리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E19A6-784B-99EA-EF18-AC46D7609B4E}"/>
              </a:ext>
            </a:extLst>
          </p:cNvPr>
          <p:cNvSpPr txBox="1"/>
          <p:nvPr/>
        </p:nvSpPr>
        <p:spPr>
          <a:xfrm>
            <a:off x="585542" y="1489070"/>
            <a:ext cx="11302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누락된 클래스 값 대처하기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02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ore-KR" altLang="en-US" dirty="0"/>
              <a:t>누락된</a:t>
            </a:r>
            <a:r>
              <a:rPr lang="ko-KR" altLang="en-US" dirty="0"/>
              <a:t> 값을 특성에서 가장 자주 등장하는 값으로 채우기</a:t>
            </a:r>
            <a:endParaRPr lang="en-US" altLang="ko-Kore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31B2A7-6FF1-374D-87FA-06936756E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90" y="2324911"/>
            <a:ext cx="5003800" cy="3987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FAA861-C1EA-2202-5470-7E787E19F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12" y="2324911"/>
            <a:ext cx="2559437" cy="12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5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텍스트 데이터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26C8E-A1F5-35CA-2C45-A57E81C3A750}"/>
              </a:ext>
            </a:extLst>
          </p:cNvPr>
          <p:cNvSpPr txBox="1"/>
          <p:nvPr/>
        </p:nvSpPr>
        <p:spPr>
          <a:xfrm>
            <a:off x="444616" y="1484118"/>
            <a:ext cx="11224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i="0" dirty="0" err="1">
                <a:solidFill>
                  <a:srgbClr val="555555"/>
                </a:solidFill>
                <a:effectLst/>
                <a:latin typeface="Spoqa Han Sans"/>
              </a:rPr>
              <a:t>nltk</a:t>
            </a:r>
            <a:r>
              <a:rPr lang="en" altLang="ko-Kore-KR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태그 리스트 참조 </a:t>
            </a:r>
            <a:r>
              <a:rPr lang="en" altLang="ko-Kore-KR" b="1" i="0" dirty="0" err="1">
                <a:solidFill>
                  <a:srgbClr val="555555"/>
                </a:solidFill>
                <a:effectLst/>
                <a:latin typeface="Spoqa Han Sans"/>
              </a:rPr>
              <a:t>url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u="none" strike="noStrike" dirty="0">
                <a:solidFill>
                  <a:srgbClr val="6BACCE"/>
                </a:solidFill>
                <a:effectLst/>
                <a:latin typeface="Spoqa Han Sans"/>
                <a:hlinkClick r:id="rId2"/>
              </a:rPr>
              <a:t>https://www.learntek.org/blog/categorizing-pos-tagging-nltk-python/</a:t>
            </a:r>
            <a:endParaRPr lang="en" altLang="ko-Kore-KR" b="0" i="0" u="none" strike="noStrike" dirty="0">
              <a:solidFill>
                <a:srgbClr val="6BACCE"/>
              </a:solidFill>
              <a:effectLst/>
              <a:latin typeface="Spoqa Ha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444616" y="2038008"/>
            <a:ext cx="116606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#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텍스트 정제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비정형 텍스트 데이터에 기본적인 정제 작업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- </a:t>
            </a:r>
            <a:r>
              <a:rPr lang="en" altLang="ko-Kore-KR" b="0" i="0" dirty="0">
                <a:solidFill>
                  <a:srgbClr val="5C5C5C"/>
                </a:solidFill>
                <a:effectLst/>
                <a:latin typeface="Spoqa Han Sans"/>
              </a:rPr>
              <a:t>strip, replace, split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등 기본 문자열 메서드를 사용하여 텍스트를 변경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정규 표현식을 사용하여 문자열 치환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160263-8072-5895-B405-ACF22B50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62" y="2961338"/>
            <a:ext cx="4721429" cy="37963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68CF9F-0B12-E6C2-5D0C-6EB02E683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10" y="2959100"/>
            <a:ext cx="6043112" cy="10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5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텍스트 데이터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#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구두점 삭제 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구두점 글자의 </a:t>
            </a:r>
            <a:r>
              <a:rPr lang="ko-KR" altLang="en-US" dirty="0" err="1">
                <a:solidFill>
                  <a:srgbClr val="555555"/>
                </a:solidFill>
                <a:latin typeface="Spoqa Han Sans"/>
              </a:rPr>
              <a:t>딕셔너리를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 만들어 </a:t>
            </a:r>
            <a:r>
              <a:rPr lang="en-US" altLang="ko-KR" dirty="0">
                <a:solidFill>
                  <a:srgbClr val="555555"/>
                </a:solidFill>
                <a:latin typeface="Spoqa Han Sans"/>
              </a:rPr>
              <a:t>translate() 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적용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F6D4BF-48F1-5583-5E24-0557A1E3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52" y="2313996"/>
            <a:ext cx="6779895" cy="33465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3E4069-3817-4031-67ED-DD70FA2F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52" y="5933319"/>
            <a:ext cx="6555087" cy="3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607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텍스트 데이터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#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텍스트 토근화 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텍스트를 개별 단어로 나눕니다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-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자연어 처리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Spoqa Han Sans"/>
              </a:rPr>
              <a:t>툴킷인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NLTK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는 단어 토큰화를 비롯해 강력한 텍스트 처리 기능을 제공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3E892-54ED-4F24-1B65-D2E83396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6" y="2699010"/>
            <a:ext cx="6450172" cy="29377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5DB2F9-D981-C131-5665-C68907A64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5" y="5872593"/>
            <a:ext cx="6450172" cy="8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98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텍스트 데이터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#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Spoqa Han Sans"/>
              </a:rPr>
              <a:t>불용어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삭제 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불용어는 작업 전에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삭제해아하는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일련의 단위를 의미하기도 하지만 유용한 정보가 거의 없는 매우 자주 등장하는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   단어를 의미합니다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NLTK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의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stopwords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(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불용어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리스트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179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개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)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를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사용하여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토큰화된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단어에서 불용어를 찾고 삭제할 수 있습니다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.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NLTK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의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stopwords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토큰화된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단어가 소문자라고 가정합니다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.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-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사이킷런도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영어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불용어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리스트를 제공합니다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(318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개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)</a:t>
            </a: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사이킷런도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불용어는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frozenset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객체이기 때문에 인덱스를 사용할 수 없습니다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.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46B1AC-3CA2-51ED-286E-28F256B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27" y="3736259"/>
            <a:ext cx="6695930" cy="2908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AFCA15-1A97-C806-7C0F-80EA92F40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97" y="3736258"/>
            <a:ext cx="4922984" cy="104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6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텍스트 데이터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#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어간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추출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: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단어의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어간을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구분하여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의미를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유지하면서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어미를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제거합니다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. </a:t>
            </a: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텍스트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데이터에서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어간을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추출하면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읽기는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힘들어지지만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기본의미에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가까워지고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샘플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간에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비교하기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더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좋음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</a:p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- NLT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K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의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PorterStemmer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는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단어의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어미를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제거하여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어간을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바꿀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수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있습니다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. 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E700B-2ACF-84AB-0604-E524DDC73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0" y="2959100"/>
            <a:ext cx="5953316" cy="33189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DE194B-9AFA-7B2D-C38A-50171FE7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352" y="2959100"/>
            <a:ext cx="5379032" cy="73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1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Data Pipeline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사용 예시</a:t>
            </a:r>
          </a:p>
        </p:txBody>
      </p:sp>
      <p:pic>
        <p:nvPicPr>
          <p:cNvPr id="4098" name="Picture 2" descr="빅데이터, '눈에 보이지 않는 가치를 발굴하라' &lt; 기고 &lt; 오피니언 &lt; 기사본문 - 테크월드뉴스 - 이건한 기자">
            <a:extLst>
              <a:ext uri="{FF2B5EF4-FFF2-40B4-BE49-F238E27FC236}">
                <a16:creationId xmlns:a16="http://schemas.microsoft.com/office/drawing/2014/main" id="{29D58784-E9F5-57DA-9122-2C23B1E0C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8" y="1481302"/>
            <a:ext cx="3808376" cy="269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35631-184D-16EF-24B3-B18A0D54C247}"/>
              </a:ext>
            </a:extLst>
          </p:cNvPr>
          <p:cNvSpPr txBox="1"/>
          <p:nvPr/>
        </p:nvSpPr>
        <p:spPr>
          <a:xfrm>
            <a:off x="4106731" y="1674674"/>
            <a:ext cx="73860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요즘 같은 시대에 데이터의 중요성은 날이 갈수록 부각되고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 </a:t>
            </a:r>
          </a:p>
          <a:p>
            <a:endParaRPr lang="en-US" altLang="ko-KR" dirty="0">
              <a:solidFill>
                <a:srgbClr val="374151"/>
              </a:solidFill>
              <a:latin typeface="Inter var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수많은 데이터를 저장할 수 있는 하드웨어가 받쳐주다 보니 컴퓨터 안에서 발생하는 대부분의 이벤트를 데이터로 저장시키고 </a:t>
            </a:r>
            <a:r>
              <a:rPr lang="ko-KR" altLang="en-US" dirty="0">
                <a:solidFill>
                  <a:srgbClr val="374151"/>
                </a:solidFill>
                <a:latin typeface="Inter var"/>
              </a:rPr>
              <a:t>있습니다</a:t>
            </a:r>
            <a:r>
              <a:rPr lang="en-US" altLang="ko-KR" dirty="0">
                <a:solidFill>
                  <a:srgbClr val="374151"/>
                </a:solidFill>
                <a:latin typeface="Inter var"/>
              </a:rPr>
              <a:t>.</a:t>
            </a:r>
            <a:endParaRPr lang="en-US" altLang="ko-KR" b="0" i="0" dirty="0">
              <a:solidFill>
                <a:srgbClr val="374151"/>
              </a:solidFill>
              <a:effectLst/>
              <a:latin typeface="Inter var"/>
            </a:endParaRPr>
          </a:p>
          <a:p>
            <a:endParaRPr lang="en-US" altLang="ko-KR" dirty="0">
              <a:solidFill>
                <a:srgbClr val="374151"/>
              </a:solidFill>
              <a:latin typeface="Inter var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실제로 유저가 브라우저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모바일 앱에서 일으키는 이벤트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클릭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스크롤 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뿐만 아니라 회사의 서버 컴퓨터에서 남기는 로그 데이터도 정말 어마어마합니다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AE4FD-757F-50BE-1ABB-D07A489DFC33}"/>
              </a:ext>
            </a:extLst>
          </p:cNvPr>
          <p:cNvSpPr txBox="1"/>
          <p:nvPr/>
        </p:nvSpPr>
        <p:spPr>
          <a:xfrm>
            <a:off x="933134" y="4509884"/>
            <a:ext cx="108787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요즘 같은 시대엔 클라우드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(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  <a:t>AWS, Azure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에서 손쉽게 데이터를 저장할 수 있도록 데이터 공간을 제공해줍니다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 </a:t>
            </a:r>
          </a:p>
          <a:p>
            <a:endParaRPr lang="en-US" altLang="ko-KR" dirty="0">
              <a:solidFill>
                <a:srgbClr val="374151"/>
              </a:solidFill>
              <a:latin typeface="Inter var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그래서 코드 몇 줄만 짜면 손쉽게 데이터를 전송할 수 있으며 정형화된 분석 템플릿을 이용해서 쉽게 데이터를 분석할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8834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텍스트 데이터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품사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태킹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NLTK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는 품사 태그를 위해 구문 주석 말뭉치인 펜 트리뱅크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Eenn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Treebank)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를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사용합니다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.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텍스트가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태깅되면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태그를 사용해 특정 품사를 찾을 수 있습니다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.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3373F0-8D4D-1453-6C04-09FBACA6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36" y="2641405"/>
            <a:ext cx="5660275" cy="3159163"/>
          </a:xfrm>
          <a:prstGeom prst="rect">
            <a:avLst/>
          </a:prstGeom>
        </p:spPr>
      </p:pic>
      <p:pic>
        <p:nvPicPr>
          <p:cNvPr id="52226" name="Picture 2">
            <a:extLst>
              <a:ext uri="{FF2B5EF4-FFF2-40B4-BE49-F238E27FC236}">
                <a16:creationId xmlns:a16="http://schemas.microsoft.com/office/drawing/2014/main" id="{6C13DA86-347E-AB75-36F3-700AC7E73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864" y="2590995"/>
            <a:ext cx="27686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80A5B5-A504-9D32-6867-8B152EFC0597}"/>
              </a:ext>
            </a:extLst>
          </p:cNvPr>
          <p:cNvSpPr txBox="1"/>
          <p:nvPr/>
        </p:nvSpPr>
        <p:spPr>
          <a:xfrm>
            <a:off x="743036" y="6021267"/>
            <a:ext cx="8010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텍스트가 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태깅되면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 태그를 사용해 특정 품사를 찾을 수 있습니다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3082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텍스트 데이터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#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단어 중요도에 가중치 부여하기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-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TfidVectorizer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: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tf-idf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단어 비도 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역문서 빈도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)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를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사용해 트윗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,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영화 리뷰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,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연설문 등 하나의 문서에 등장하는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  단어의 빈도와 다른 모든 문서에 등장하는 빈도를 비교합니다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tf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단어 빈도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)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: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한 문서에 어떤 단어가 많이 등장할수록 그 문서에 더 중요한 단어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df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문서 빈도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)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: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한 단어가 많은 문서에 나타나면 이는 어떤 특정 문서에 중요하지 않는 단어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tf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와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df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두 통계치를 연결하여 각 문서가 문서에 얼마나 중요한 단어인지를 점수로 할당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-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tf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 err="1">
                <a:solidFill>
                  <a:srgbClr val="555555"/>
                </a:solidFill>
                <a:latin typeface="Spoqa Han Sans"/>
              </a:rPr>
              <a:t>를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idf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(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역문서 빈도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)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 곱합니다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.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ED9E58DE-963A-0D70-DAB2-332004B8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3876282"/>
            <a:ext cx="4965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41C85F-1635-1EC3-3ABB-551FE6C5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0" y="4334526"/>
            <a:ext cx="4965700" cy="24906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6D08E6-D1E4-0EBC-A3A9-7AB46A12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96" y="4372813"/>
            <a:ext cx="6345313" cy="5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66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텍스트 데이터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embedding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문서는 하나가 기준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1. Tokenization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: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단어 수준으로 문서를 쪼갬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2. stemming :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단어를 일반형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원형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)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으로 변환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3.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stopwords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: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불필요한 단어 제거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4.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동의어 처리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C29BCB-3F0E-8A62-EAC0-C8A8933B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70" y="1794414"/>
            <a:ext cx="6115699" cy="270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80527-A46C-8A5A-B40A-1A9AC68AFBFB}"/>
              </a:ext>
            </a:extLst>
          </p:cNvPr>
          <p:cNvSpPr txBox="1"/>
          <p:nvPr/>
        </p:nvSpPr>
        <p:spPr>
          <a:xfrm>
            <a:off x="5796280" y="4713516"/>
            <a:ext cx="6126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분석의 목적에 따라 단계를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skip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가능하다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단어가 나오는 빈도수가 중요하지 않을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NLP(Natural Language Processing)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도구에는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BERT(Google), Lucene, KKMA,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Khaiii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(Kakao),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KoNLPy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등이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179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Word Cloud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그리기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*python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E281-A9B0-38BD-82B1-D52C48A18A78}"/>
              </a:ext>
            </a:extLst>
          </p:cNvPr>
          <p:cNvSpPr txBox="1"/>
          <p:nvPr/>
        </p:nvSpPr>
        <p:spPr>
          <a:xfrm>
            <a:off x="482600" y="1621135"/>
            <a:ext cx="1099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Word Cloud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단어 뭉치를 가시화하는 방식이다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빈도수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중요도 등 가중치에 따라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크기로 차이를 주어 표현한다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B39E39A2-4BC8-A9E0-6C67-73709899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437" y="2436641"/>
            <a:ext cx="3844539" cy="3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95A14E-405A-0B48-3561-B55BC3D1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75" y="2436641"/>
            <a:ext cx="77057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894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문자열을 날짜로 변환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9F006-5139-FF04-F0D8-7CD2CEB5318D}"/>
              </a:ext>
            </a:extLst>
          </p:cNvPr>
          <p:cNvSpPr txBox="1"/>
          <p:nvPr/>
        </p:nvSpPr>
        <p:spPr>
          <a:xfrm>
            <a:off x="883084" y="2134633"/>
            <a:ext cx="111669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날짜와 시간을 나타내는 문자열 벡터를 시계열 데이터로 변환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to_datetime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() - format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매개변수에 날짜와 시간 포맷을 지정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errors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오류 처리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coerce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옵션값은 문제가 발생해도 에러를 일으키지 않지만 대신 에러가 난 값을</a:t>
            </a:r>
            <a:br>
              <a:rPr lang="ko-KR" altLang="en-US" dirty="0"/>
            </a:b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NaT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누락된 값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설정합니다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993D36-12D7-D0AF-1B46-4E36A8B3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91" y="3523038"/>
            <a:ext cx="6599130" cy="32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75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문자열을 날짜로 변환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D1211-700A-BD38-1FA8-0B046C754F69}"/>
              </a:ext>
            </a:extLst>
          </p:cNvPr>
          <p:cNvSpPr txBox="1"/>
          <p:nvPr/>
        </p:nvSpPr>
        <p:spPr>
          <a:xfrm>
            <a:off x="947276" y="2151223"/>
            <a:ext cx="108287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문자열을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datetime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바꿀 수 있는 파이썬 도구가 많이 있지만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판다스를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사용하는 것에 맞출 경우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to_datetime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변환을 수행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to_datetime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errors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매개변수의 기본값은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'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raise'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 날짜 포맷에 문제가 있을 때 예외를 발생시킵니다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ignore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예외를 발생시키거나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NaT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반환하는 대신 원본 문자열을 그대로 반환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to_datetime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함수에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date_strings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리스트를 그대로 전달할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format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매개변수를 지정하지 않아도 가능한 날짜 포맷을 추측하여 변환해 줍니다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C659FAEE-3123-80CE-3A88-3F54EFC51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76" y="4019775"/>
            <a:ext cx="4851600" cy="283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912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시간대 데이터 처리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48D91-5595-361D-E468-A86F1A973573}"/>
              </a:ext>
            </a:extLst>
          </p:cNvPr>
          <p:cNvSpPr txBox="1"/>
          <p:nvPr/>
        </p:nvSpPr>
        <p:spPr>
          <a:xfrm>
            <a:off x="895610" y="2036997"/>
            <a:ext cx="10214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시계열 데이터에서 시간대 정보를 추가하거나 변환할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판다스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객체에는 시간대가 없습니다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판다스는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시간대 객체를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만들때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tz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매개변수를 사용하여 시간대를 추가할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판다스의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Series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객체는 모든 원소에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tz_localize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tz_convert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적용합니다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190D7A-ADFC-E7E1-EEA4-EB8716AC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3" y="3292392"/>
            <a:ext cx="8221685" cy="34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05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시간대 데이터 처리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4279E-449F-7339-55AA-E48DA97599C4}"/>
              </a:ext>
            </a:extLst>
          </p:cNvPr>
          <p:cNvSpPr txBox="1"/>
          <p:nvPr/>
        </p:nvSpPr>
        <p:spPr>
          <a:xfrm>
            <a:off x="883085" y="2036997"/>
            <a:ext cx="97765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all_timezone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임포트하여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전체 시간대 문자열을 확인할 수 있습니다</a:t>
            </a:r>
            <a:b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'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dateutil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/'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 시작하여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datetuil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문자열을 사용할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pytz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객체를 직접 전달 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6573EA-8BEF-2965-E83B-1A69D260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4" y="3170650"/>
            <a:ext cx="7032060" cy="28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44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날짜와 시간 선택하기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4279E-449F-7339-55AA-E48DA97599C4}"/>
              </a:ext>
            </a:extLst>
          </p:cNvPr>
          <p:cNvSpPr txBox="1"/>
          <p:nvPr/>
        </p:nvSpPr>
        <p:spPr>
          <a:xfrm>
            <a:off x="883085" y="2036997"/>
            <a:ext cx="97765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시작과 마지막 날짜를 사용해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불리언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조건을 만들어 날짜 벡터에서 하나 이상의 원소를 선택할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날짜 열을 데이터프레임의 인덱스로 지정하고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loc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사용해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슬라이싱할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9A5843-16F6-7A3E-AC8B-7147498B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84" y="3150817"/>
            <a:ext cx="7396619" cy="36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03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날짜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데이터를 여러 특성으로 분할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4279E-449F-7339-55AA-E48DA97599C4}"/>
              </a:ext>
            </a:extLst>
          </p:cNvPr>
          <p:cNvSpPr txBox="1"/>
          <p:nvPr/>
        </p:nvSpPr>
        <p:spPr>
          <a:xfrm>
            <a:off x="883085" y="2036997"/>
            <a:ext cx="9776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날짜와 시간의 열로부터 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분에 해당하는 특성을 만들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 </a:t>
            </a:r>
            <a:r>
              <a:rPr lang="en" altLang="ko-Kore-KR" b="0" i="0" u="none" strike="noStrike" dirty="0">
                <a:solidFill>
                  <a:srgbClr val="6BACCE"/>
                </a:solidFill>
                <a:effectLst/>
                <a:latin typeface="Spoqa Han Sans"/>
                <a:hlinkClick r:id="rId2"/>
              </a:rPr>
              <a:t>Series.dt</a:t>
            </a:r>
            <a:r>
              <a:rPr lang="ko-KR" altLang="en-US" b="0" i="0" u="none" strike="noStrike" dirty="0">
                <a:solidFill>
                  <a:srgbClr val="6BACCE"/>
                </a:solidFill>
                <a:effectLst/>
                <a:latin typeface="Spoqa Han Sans"/>
                <a:hlinkClick r:id="rId2"/>
              </a:rPr>
              <a:t>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시간 속성을 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2D8671-ECE5-9EB5-995E-49CCDF86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4" y="2845408"/>
            <a:ext cx="8088729" cy="35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5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Data Pipeline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사용 예시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DA18F-1B29-BBC0-58DF-FEF836509AB0}"/>
              </a:ext>
            </a:extLst>
          </p:cNvPr>
          <p:cNvSpPr txBox="1"/>
          <p:nvPr/>
        </p:nvSpPr>
        <p:spPr>
          <a:xfrm>
            <a:off x="997770" y="1738295"/>
            <a:ext cx="104591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  <a:t>IT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회사에서는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'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Inter var"/>
              </a:rPr>
              <a:t>데이터 기반 의사결정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Inter var"/>
              </a:rPr>
              <a:t>(</a:t>
            </a:r>
            <a:r>
              <a:rPr lang="en" altLang="ko-Kore-KR" b="1" i="0" dirty="0">
                <a:solidFill>
                  <a:srgbClr val="374151"/>
                </a:solidFill>
                <a:effectLst/>
                <a:latin typeface="Inter var"/>
              </a:rPr>
              <a:t>Data Driven)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  <a:t>'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이 대세입니다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 </a:t>
            </a:r>
          </a:p>
          <a:p>
            <a:endParaRPr lang="en-US" altLang="ko-KR" dirty="0">
              <a:solidFill>
                <a:srgbClr val="374151"/>
              </a:solidFill>
              <a:latin typeface="Inter var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예전에 데이터가 부족했을 때는 리더의 경험과 감에 의존해서 의사결정을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Inter var"/>
              </a:rPr>
              <a:t>했었다면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데이터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Inter var"/>
              </a:rPr>
              <a:t>드리븐은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데이터를 기반으로 핵심 의사결정을 하게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 </a:t>
            </a:r>
          </a:p>
          <a:p>
            <a:endParaRPr lang="en-US" altLang="ko-KR" dirty="0">
              <a:solidFill>
                <a:srgbClr val="374151"/>
              </a:solidFill>
              <a:latin typeface="Inter var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이제는 손쉽게 데이터를 쌓고 분석할 수 있기 때문이죠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</a:t>
            </a:r>
            <a:br>
              <a:rPr lang="ko-KR" altLang="en-US" dirty="0"/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Inter var"/>
              </a:rPr>
              <a:t>IT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서비스가 성장할 때 꼭 언급이 되는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'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Inter var"/>
              </a:rPr>
              <a:t>그로스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해킹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'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도 데이터를 통한 지표에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100%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가까이 의존합니다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.</a:t>
            </a:r>
            <a:endParaRPr lang="ko-Kore-KR" altLang="en-US" dirty="0"/>
          </a:p>
        </p:txBody>
      </p:sp>
      <p:pic>
        <p:nvPicPr>
          <p:cNvPr id="6" name="Picture 4" descr="생활박이들 질문 있음 | 로아 인벤">
            <a:extLst>
              <a:ext uri="{FF2B5EF4-FFF2-40B4-BE49-F238E27FC236}">
                <a16:creationId xmlns:a16="http://schemas.microsoft.com/office/drawing/2014/main" id="{EA73EE9B-2A6B-80B1-B161-B5B68171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59" y="4349369"/>
            <a:ext cx="1340162" cy="134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0F1C0-1ECC-3752-7108-35C707F99574}"/>
              </a:ext>
            </a:extLst>
          </p:cNvPr>
          <p:cNvSpPr txBox="1"/>
          <p:nvPr/>
        </p:nvSpPr>
        <p:spPr>
          <a:xfrm>
            <a:off x="2095051" y="4349369"/>
            <a:ext cx="2233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Inter var"/>
              </a:rPr>
              <a:t>그로스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해킹 무엇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Inter var"/>
              </a:rPr>
              <a:t>??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Inter var"/>
              </a:rPr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2502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날짜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간의 차이 계산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4279E-449F-7339-55AA-E48DA97599C4}"/>
              </a:ext>
            </a:extLst>
          </p:cNvPr>
          <p:cNvSpPr txBox="1"/>
          <p:nvPr/>
        </p:nvSpPr>
        <p:spPr>
          <a:xfrm>
            <a:off x="883084" y="2036997"/>
            <a:ext cx="1111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판다스의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TimeDelta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데이터 타입을 사용하면 두 지점 사이의 시간 변화를 기록한 특성을 계산합니다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36A413-8A12-D217-5AD3-BA79BC10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50" y="2504249"/>
            <a:ext cx="8828593" cy="41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238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시차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특성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A9CB0-E1B8-364B-27D5-4C6CDB376245}"/>
              </a:ext>
            </a:extLst>
          </p:cNvPr>
          <p:cNvSpPr txBox="1"/>
          <p:nvPr/>
        </p:nvSpPr>
        <p:spPr>
          <a:xfrm>
            <a:off x="908137" y="2036997"/>
            <a:ext cx="1065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판다스의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shift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사용하여 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기간 만큼 차이가 나는 시차 특성을 만들어 낼 수 있습니다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49C2E3-9EE9-E5A4-FF86-0BADC006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641599"/>
            <a:ext cx="9527858" cy="31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02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531302" y="1667665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이동 시간 윈도 사용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A9A9-2858-AC58-A410-E7731ECDD185}"/>
              </a:ext>
            </a:extLst>
          </p:cNvPr>
          <p:cNvSpPr txBox="1"/>
          <p:nvPr/>
        </p:nvSpPr>
        <p:spPr>
          <a:xfrm>
            <a:off x="859593" y="2036997"/>
            <a:ext cx="110041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시계열 데이터에서 일정 시간 간격으로 통계를 계산할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예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]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세 달을 시간 윈도로 이동 평균을 계산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mean(January, February, March)</a:t>
            </a:r>
            <a:br>
              <a:rPr lang="en" altLang="ko-Kore-KR" dirty="0"/>
            </a:b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•  mean(February, March, April)</a:t>
            </a:r>
            <a:br>
              <a:rPr lang="en" altLang="ko-Kore-KR" dirty="0"/>
            </a:b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•  mean(March, April, May )</a:t>
            </a:r>
            <a:br>
              <a:rPr lang="en" altLang="ko-Kore-KR" dirty="0"/>
            </a:b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세 달 크기의 시간 윈도가 각 단계마다 윈도의 평균을 계산하면서 샘플 위를 이동합니다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판다스의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rolling()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window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매개변수에서 윈도 크기를 지정합니다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시간 윈도의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max(), mean(), count(),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corr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같은 통계를 간편하게 계산할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판다스의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ewm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() 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최근 항목에 높은 가중치를 두지만 전체 기간에 대한 통계를 계산하는 지수 이동 윈도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649BF7-8966-ADFB-0AF3-5EAB0A7B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59" y="4622320"/>
            <a:ext cx="5580920" cy="22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51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92800" y="1057431"/>
            <a:ext cx="360640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날씨 시간 데이터 </a:t>
            </a:r>
            <a:r>
              <a:rPr lang="ko-KR" altLang="en-US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전처리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2B16-A6DC-294E-6BCE-07D2CF6A42FC}"/>
              </a:ext>
            </a:extLst>
          </p:cNvPr>
          <p:cNvSpPr txBox="1"/>
          <p:nvPr/>
        </p:nvSpPr>
        <p:spPr>
          <a:xfrm>
            <a:off x="265651" y="1404683"/>
            <a:ext cx="116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시계열 데이터에서 누락된 값 처리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BA214-3B7F-E8B9-5641-E7E1A2561D32}"/>
              </a:ext>
            </a:extLst>
          </p:cNvPr>
          <p:cNvSpPr txBox="1"/>
          <p:nvPr/>
        </p:nvSpPr>
        <p:spPr>
          <a:xfrm>
            <a:off x="507303" y="1879138"/>
            <a:ext cx="119560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시계열 데이터에서는 보간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interpolation)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방법을 사용하여 누락된 값으로 생긴 간격을 채웁니다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보간은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누락된 값의 양쪽 경계를 잇는 직선이나 곡선을 사용하여 적절한 값을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에측함으로써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비어 있는 간극을 채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우는 기법입니다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시간 간격이 일정하고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데이터가 노이즈로 인한 변동이 심하지 않고 누락된 값으로 인한 빈 간극이 작을 때 보간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방법이 유용합니다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두 포인트 사이의 직선이 비선형이라고 가정하면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interpolate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method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매개변수를 사용해 다른 보간 방법을 지정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할 수 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누락된 값의 간격이 커서 전체를 간격을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보간하는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것이 좋지 않을 때는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limit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매개변수를 사용하여 보간 값의 개수</a:t>
            </a:r>
            <a:br>
              <a:rPr lang="ko-KR" altLang="en-US" dirty="0"/>
            </a:b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제한하고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limit_direction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매개변수에서 마지막 데이터로 앞쪽 방향으로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보간할지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그 반대로 할지 지정할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누락된 값을 이전에 등장한 마지막 값으로 대체할 수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• 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누락된 값을 그 이후에 등장한 최초의 값으로 대체할 수 있다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486BA6-B033-8C24-1F0A-88AF2861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025" y="4747365"/>
            <a:ext cx="4760364" cy="19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19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AE56CE-2DDD-4183-99E0-C85659DA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2"/>
          <a:stretch/>
        </p:blipFill>
        <p:spPr>
          <a:xfrm>
            <a:off x="-3550" y="0"/>
            <a:ext cx="7864850" cy="68831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9A465B-8EA0-402D-BF49-ACAEA0E9BF2F}"/>
              </a:ext>
            </a:extLst>
          </p:cNvPr>
          <p:cNvSpPr/>
          <p:nvPr/>
        </p:nvSpPr>
        <p:spPr>
          <a:xfrm>
            <a:off x="0" y="7854"/>
            <a:ext cx="9699419" cy="6875285"/>
          </a:xfrm>
          <a:prstGeom prst="rect">
            <a:avLst/>
          </a:prstGeom>
          <a:gradFill>
            <a:gsLst>
              <a:gs pos="30000">
                <a:srgbClr val="388E95">
                  <a:alpha val="70000"/>
                </a:srgbClr>
              </a:gs>
              <a:gs pos="100000">
                <a:srgbClr val="1777E8">
                  <a:alpha val="7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AB78240-AC62-44B2-9803-D8EA0FFC32F7}"/>
              </a:ext>
            </a:extLst>
          </p:cNvPr>
          <p:cNvSpPr/>
          <p:nvPr/>
        </p:nvSpPr>
        <p:spPr>
          <a:xfrm rot="5400000">
            <a:off x="-428760" y="425211"/>
            <a:ext cx="3635965" cy="27855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4772" latinLnBrk="0">
              <a:defRPr/>
            </a:pPr>
            <a:endParaRPr lang="ko-KR" altLang="en-US" sz="1633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B16A248-0869-41DD-943D-39471656F9BB}"/>
              </a:ext>
            </a:extLst>
          </p:cNvPr>
          <p:cNvSpPr/>
          <p:nvPr/>
        </p:nvSpPr>
        <p:spPr>
          <a:xfrm>
            <a:off x="2446494" y="7854"/>
            <a:ext cx="9745506" cy="6883139"/>
          </a:xfrm>
          <a:custGeom>
            <a:avLst/>
            <a:gdLst>
              <a:gd name="connsiteX0" fmla="*/ 5279807 w 9716126"/>
              <a:gd name="connsiteY0" fmla="*/ 0 h 6875285"/>
              <a:gd name="connsiteX1" fmla="*/ 9716126 w 9716126"/>
              <a:gd name="connsiteY1" fmla="*/ 0 h 6875285"/>
              <a:gd name="connsiteX2" fmla="*/ 9716126 w 9716126"/>
              <a:gd name="connsiteY2" fmla="*/ 6875285 h 6875285"/>
              <a:gd name="connsiteX3" fmla="*/ 0 w 9716126"/>
              <a:gd name="connsiteY3" fmla="*/ 6875285 h 687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6126" h="6875285">
                <a:moveTo>
                  <a:pt x="5279807" y="0"/>
                </a:moveTo>
                <a:lnTo>
                  <a:pt x="9716126" y="0"/>
                </a:lnTo>
                <a:lnTo>
                  <a:pt x="9716126" y="6875285"/>
                </a:lnTo>
                <a:lnTo>
                  <a:pt x="0" y="68752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Shape 42">
            <a:extLst>
              <a:ext uri="{FF2B5EF4-FFF2-40B4-BE49-F238E27FC236}">
                <a16:creationId xmlns:a16="http://schemas.microsoft.com/office/drawing/2014/main" id="{DE222275-1019-481F-83E8-C6561D3D68E9}"/>
              </a:ext>
            </a:extLst>
          </p:cNvPr>
          <p:cNvSpPr/>
          <p:nvPr/>
        </p:nvSpPr>
        <p:spPr>
          <a:xfrm>
            <a:off x="3075614" y="1980015"/>
            <a:ext cx="1774095" cy="2409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475" rIns="41475">
            <a:spAutoFit/>
          </a:bodyPr>
          <a:lstStyle/>
          <a:p>
            <a:pPr defTabSz="414772" latinLnBrk="0">
              <a:defRPr/>
            </a:pPr>
            <a:r>
              <a:rPr lang="en-US" altLang="ko-KR" sz="15060" spc="-272" dirty="0">
                <a:solidFill>
                  <a:prstClr val="white">
                    <a:alpha val="70000"/>
                  </a:prstClr>
                </a:solidFill>
                <a:latin typeface="Arial Narrow" panose="020B0606020202030204" pitchFamily="34" charset="0"/>
                <a:ea typeface="맑은 고딕" panose="020B0503020000020004" pitchFamily="50" charset="-127"/>
              </a:rPr>
              <a:t>02</a:t>
            </a:r>
            <a:endParaRPr sz="15060" spc="-272" dirty="0">
              <a:solidFill>
                <a:prstClr val="white">
                  <a:alpha val="70000"/>
                </a:prstClr>
              </a:solidFill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87DAB3-CF27-4A1D-B5E9-2873A6A1AE6D}"/>
              </a:ext>
            </a:extLst>
          </p:cNvPr>
          <p:cNvCxnSpPr>
            <a:cxnSpLocks/>
          </p:cNvCxnSpPr>
          <p:nvPr/>
        </p:nvCxnSpPr>
        <p:spPr>
          <a:xfrm>
            <a:off x="6600825" y="3402868"/>
            <a:ext cx="2852291" cy="0"/>
          </a:xfrm>
          <a:prstGeom prst="line">
            <a:avLst/>
          </a:prstGeom>
          <a:ln>
            <a:solidFill>
              <a:srgbClr val="368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023CE18-2A48-4789-8F93-337B2687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"/>
          <a:stretch/>
        </p:blipFill>
        <p:spPr>
          <a:xfrm>
            <a:off x="10921150" y="6325773"/>
            <a:ext cx="1006055" cy="5243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68F7AB-F754-4D24-97B6-0A0F39D0D2DF}"/>
              </a:ext>
            </a:extLst>
          </p:cNvPr>
          <p:cNvSpPr txBox="1"/>
          <p:nvPr/>
        </p:nvSpPr>
        <p:spPr>
          <a:xfrm>
            <a:off x="6434485" y="1956318"/>
            <a:ext cx="54927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defRPr/>
            </a:pPr>
            <a:r>
              <a:rPr kumimoji="1" lang="en-US" altLang="ko-KR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Python</a:t>
            </a: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 데이터 분석</a:t>
            </a:r>
            <a:endParaRPr kumimoji="1" lang="en-US" altLang="ko-KR" sz="4400" b="1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88E95"/>
              </a:solidFill>
              <a:latin typeface="+mj-ea"/>
              <a:ea typeface="+mj-ea"/>
              <a:cs typeface="Arial" pitchFamily="34" charset="0"/>
            </a:endParaRPr>
          </a:p>
          <a:p>
            <a:pPr defTabSz="414772" latinLnBrk="0">
              <a:defRPr/>
            </a:pPr>
            <a:r>
              <a:rPr kumimoji="1" lang="ko-KR" altLang="en-US" sz="4400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88E95"/>
                </a:solidFill>
                <a:latin typeface="+mj-ea"/>
                <a:ea typeface="+mj-ea"/>
                <a:cs typeface="Arial" pitchFamily="34" charset="0"/>
              </a:rPr>
              <a:t>과 이미지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002E2-07DD-4DCB-AE3F-6DEC8F18292E}"/>
              </a:ext>
            </a:extLst>
          </p:cNvPr>
          <p:cNvSpPr txBox="1"/>
          <p:nvPr/>
        </p:nvSpPr>
        <p:spPr>
          <a:xfrm>
            <a:off x="6434484" y="3635966"/>
            <a:ext cx="4690715" cy="14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4772" latinLnBrk="0">
              <a:lnSpc>
                <a:spcPct val="200000"/>
              </a:lnSpc>
              <a:defRPr/>
            </a:pPr>
            <a:r>
              <a:rPr kumimoji="1" lang="en-US" altLang="ko-KR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1.  </a:t>
            </a:r>
            <a:r>
              <a:rPr kumimoji="1" lang="en-US" altLang="ko-KR" sz="1600" spc="-1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Numpy</a:t>
            </a:r>
            <a:r>
              <a:rPr kumimoji="1" lang="ko-KR" altLang="en-US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의 활용 </a:t>
            </a:r>
            <a:r>
              <a:rPr kumimoji="1" lang="en-US" altLang="ko-KR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[Python </a:t>
            </a:r>
            <a:r>
              <a:rPr kumimoji="1" lang="ko-KR" altLang="en-US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데이터 분석과 이미지 처리</a:t>
            </a:r>
            <a:r>
              <a:rPr kumimoji="1" lang="en-US" altLang="ko-KR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] </a:t>
            </a:r>
          </a:p>
          <a:p>
            <a:pPr defTabSz="414772" latinLnBrk="0">
              <a:lnSpc>
                <a:spcPct val="200000"/>
              </a:lnSpc>
              <a:defRPr/>
            </a:pPr>
            <a:r>
              <a:rPr kumimoji="1" lang="en-US" altLang="ko-KR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2.  </a:t>
            </a:r>
            <a:r>
              <a:rPr kumimoji="1" lang="ko-KR" altLang="en-US" sz="16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다양한 이미지 처리 방법 </a:t>
            </a:r>
            <a:endParaRPr kumimoji="1" lang="en-US" altLang="ko-KR" sz="1600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pPr marL="457200" indent="-457200" defTabSz="414772" latinLnBrk="0">
              <a:lnSpc>
                <a:spcPct val="200000"/>
              </a:lnSpc>
              <a:buAutoNum type="arabicPeriod"/>
              <a:defRPr/>
            </a:pPr>
            <a:endParaRPr kumimoji="1" lang="ko-KR" altLang="en-US" sz="1600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475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916252" y="1730822"/>
            <a:ext cx="342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왜 사용하는가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?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CB37A4-7A58-6FA5-1723-1C152EE4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40" y="2260063"/>
            <a:ext cx="7340600" cy="3158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8CDE33-3B31-7229-98D4-5B02856F7CB8}"/>
              </a:ext>
            </a:extLst>
          </p:cNvPr>
          <p:cNvSpPr txBox="1"/>
          <p:nvPr/>
        </p:nvSpPr>
        <p:spPr>
          <a:xfrm>
            <a:off x="1049220" y="5578837"/>
            <a:ext cx="10119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넘파이는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반복문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없이 배열을 처리 할 수 있는 장점 있음 이 말은 대용량 데이터를 계산할 때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빨리 계산할 수 있다는 의미이고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반복문을 사용하지 않으니 메모리를 효율적으로 사용 할 수 있음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그래서 파이썬 리스트 비해 빠르고 효율적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0759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026" name="Picture 2" descr="파일 아이콘 에 Bubble Line">
            <a:extLst>
              <a:ext uri="{FF2B5EF4-FFF2-40B4-BE49-F238E27FC236}">
                <a16:creationId xmlns:a16="http://schemas.microsoft.com/office/drawing/2014/main" id="{6AE0DD98-56DF-7325-514E-A2B6DEBA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0" y="253720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/C++] 배열 (Array)">
            <a:extLst>
              <a:ext uri="{FF2B5EF4-FFF2-40B4-BE49-F238E27FC236}">
                <a16:creationId xmlns:a16="http://schemas.microsoft.com/office/drawing/2014/main" id="{EBD86469-30BE-57E2-D68B-1E115C1ED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99" b="52330"/>
          <a:stretch/>
        </p:blipFill>
        <p:spPr bwMode="auto">
          <a:xfrm>
            <a:off x="1556333" y="2489518"/>
            <a:ext cx="2423240" cy="223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2D87A8-AF58-7C33-A6C7-611066AE84E4}"/>
              </a:ext>
            </a:extLst>
          </p:cNvPr>
          <p:cNvSpPr/>
          <p:nvPr/>
        </p:nvSpPr>
        <p:spPr>
          <a:xfrm>
            <a:off x="4686400" y="3344752"/>
            <a:ext cx="2423240" cy="52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0A5D8-79AD-A78D-A2E5-CA0F68588BEA}"/>
              </a:ext>
            </a:extLst>
          </p:cNvPr>
          <p:cNvSpPr txBox="1"/>
          <p:nvPr/>
        </p:nvSpPr>
        <p:spPr>
          <a:xfrm>
            <a:off x="8478202" y="4728022"/>
            <a:ext cx="128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svaed.npy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916252" y="1730822"/>
            <a:ext cx="342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의 저장과 불러오기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229137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916252" y="1730822"/>
            <a:ext cx="342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단일 객체 저장 및 불러오기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966664-15F5-C964-0DCD-35DF79F0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52" y="2493316"/>
            <a:ext cx="5133975" cy="2914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53712D-8FC2-E797-98D1-0F996025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280" y="2308860"/>
            <a:ext cx="42576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3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916252" y="1730822"/>
            <a:ext cx="342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복수 객체 저장 및 불러오기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F15C5B-2434-5CC0-2254-418AE0241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252554"/>
            <a:ext cx="4076700" cy="2847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FDBF83-F5AC-C1C9-857A-AE4BD745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57" y="2252554"/>
            <a:ext cx="46577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434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4657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 많이 사용되는 함수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  1.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원소의 정렬 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D1EB4-2849-2877-8541-7E173D55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82" y="2762250"/>
            <a:ext cx="7077075" cy="2247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5373C0-34CD-47D1-BD6F-45C729F9B3AD}"/>
              </a:ext>
            </a:extLst>
          </p:cNvPr>
          <p:cNvSpPr txBox="1"/>
          <p:nvPr/>
        </p:nvSpPr>
        <p:spPr>
          <a:xfrm>
            <a:off x="1422982" y="5262880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기본 오름 차순 순서로 정렬</a:t>
            </a:r>
          </a:p>
        </p:txBody>
      </p:sp>
    </p:spTree>
    <p:extLst>
      <p:ext uri="{BB962C8B-B14F-4D97-AF65-F5344CB8AC3E}">
        <p14:creationId xmlns:p14="http://schemas.microsoft.com/office/powerpoint/2010/main" val="257005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4CB835-7C58-4FB5-9075-E67D5FFAAFD3}"/>
              </a:ext>
            </a:extLst>
          </p:cNvPr>
          <p:cNvSpPr/>
          <p:nvPr/>
        </p:nvSpPr>
        <p:spPr>
          <a:xfrm>
            <a:off x="4225445" y="916417"/>
            <a:ext cx="3741110" cy="242129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Growth Hacking ?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7170" name="Picture 2" descr="성장을 해킹하라 '그로스 해커'">
            <a:extLst>
              <a:ext uri="{FF2B5EF4-FFF2-40B4-BE49-F238E27FC236}">
                <a16:creationId xmlns:a16="http://schemas.microsoft.com/office/drawing/2014/main" id="{69570B8F-6280-7981-CC54-71FA00FA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0" y="1538898"/>
            <a:ext cx="4847963" cy="255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74193-4D27-6B0A-A4A8-CDA0C556B1BD}"/>
              </a:ext>
            </a:extLst>
          </p:cNvPr>
          <p:cNvSpPr txBox="1"/>
          <p:nvPr/>
        </p:nvSpPr>
        <p:spPr>
          <a:xfrm>
            <a:off x="5410899" y="1538898"/>
            <a:ext cx="61239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미국 실리콘밸리와 </a:t>
            </a:r>
            <a:r>
              <a:rPr lang="ko-KR" altLang="en-US" b="0" i="0" dirty="0" err="1">
                <a:solidFill>
                  <a:srgbClr val="7A7A7A"/>
                </a:solidFill>
                <a:effectLst/>
                <a:latin typeface="Noto Sans KR"/>
              </a:rPr>
              <a:t>스타트업을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 중심으로 </a:t>
            </a:r>
            <a:r>
              <a:rPr lang="en" altLang="ko-Kore-KR" b="0" i="0" dirty="0">
                <a:solidFill>
                  <a:srgbClr val="7A7A7A"/>
                </a:solidFill>
                <a:effectLst/>
                <a:latin typeface="Noto Sans KR"/>
              </a:rPr>
              <a:t>IT 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업계에서 </a:t>
            </a:r>
            <a:r>
              <a:rPr lang="ko-KR" altLang="en-US" b="0" i="0" dirty="0" err="1">
                <a:solidFill>
                  <a:srgbClr val="7A7A7A"/>
                </a:solidFill>
                <a:effectLst/>
                <a:latin typeface="Noto Sans KR"/>
              </a:rPr>
              <a:t>그로스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 해킹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Noto Sans KR"/>
              </a:rPr>
              <a:t>(</a:t>
            </a:r>
            <a:r>
              <a:rPr lang="en" altLang="ko-Kore-KR" b="0" i="0" dirty="0">
                <a:solidFill>
                  <a:srgbClr val="7A7A7A"/>
                </a:solidFill>
                <a:effectLst/>
                <a:latin typeface="Noto Sans KR"/>
              </a:rPr>
              <a:t>Growth Hacking)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이라는 단어가 화두가 되었습니다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Noto Sans KR"/>
              </a:rPr>
              <a:t>. </a:t>
            </a:r>
          </a:p>
          <a:p>
            <a:endParaRPr lang="en-US" altLang="ko-KR" b="0" i="0" dirty="0">
              <a:solidFill>
                <a:srgbClr val="7A7A7A"/>
              </a:solidFill>
              <a:effectLst/>
              <a:latin typeface="Noto Sans KR"/>
            </a:endParaRPr>
          </a:p>
          <a:p>
            <a:r>
              <a:rPr lang="en" altLang="ko-Kore-KR" b="0" i="0" dirty="0">
                <a:solidFill>
                  <a:srgbClr val="7A7A7A"/>
                </a:solidFill>
                <a:effectLst/>
                <a:latin typeface="Noto Sans KR"/>
              </a:rPr>
              <a:t>Facebook, Airbnb, Twitter 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등 명성 자자한 기업들 모두 이 </a:t>
            </a:r>
            <a:r>
              <a:rPr lang="ko-KR" altLang="en-US" b="0" i="0" dirty="0" err="1">
                <a:solidFill>
                  <a:srgbClr val="7A7A7A"/>
                </a:solidFill>
                <a:effectLst/>
                <a:latin typeface="Noto Sans KR"/>
              </a:rPr>
              <a:t>그로스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 해킹을 기반으로 성장했다고 해도 과언이 아닌데요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88003-02EB-FB95-6C9E-A14DBC28792C}"/>
              </a:ext>
            </a:extLst>
          </p:cNvPr>
          <p:cNvSpPr txBox="1"/>
          <p:nvPr/>
        </p:nvSpPr>
        <p:spPr>
          <a:xfrm>
            <a:off x="327170" y="4152171"/>
            <a:ext cx="6123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 err="1">
                <a:solidFill>
                  <a:srgbClr val="7A7A7A"/>
                </a:solidFill>
                <a:effectLst/>
                <a:latin typeface="Noto Sans KR"/>
              </a:rPr>
              <a:t>그로스</a:t>
            </a:r>
            <a:r>
              <a:rPr lang="ko-KR" altLang="en-US" b="1" i="0" dirty="0">
                <a:solidFill>
                  <a:srgbClr val="7A7A7A"/>
                </a:solidFill>
                <a:effectLst/>
                <a:latin typeface="Noto Sans KR"/>
              </a:rPr>
              <a:t> 해킹</a:t>
            </a:r>
            <a:r>
              <a:rPr lang="en-US" altLang="ko-KR" b="1" i="0" dirty="0">
                <a:solidFill>
                  <a:srgbClr val="7A7A7A"/>
                </a:solidFill>
                <a:effectLst/>
                <a:latin typeface="Noto Sans KR"/>
              </a:rPr>
              <a:t>(</a:t>
            </a:r>
            <a:r>
              <a:rPr lang="en" altLang="ko-Kore-KR" b="1" i="0" dirty="0">
                <a:solidFill>
                  <a:srgbClr val="7A7A7A"/>
                </a:solidFill>
                <a:effectLst/>
                <a:latin typeface="Noto Sans KR"/>
              </a:rPr>
              <a:t>Growth Hacking)</a:t>
            </a:r>
            <a:r>
              <a:rPr lang="ko-KR" altLang="en-US" b="1" i="0" dirty="0">
                <a:solidFill>
                  <a:srgbClr val="7A7A7A"/>
                </a:solidFill>
                <a:effectLst/>
                <a:latin typeface="Noto Sans KR"/>
              </a:rPr>
              <a:t>이란</a:t>
            </a:r>
            <a:r>
              <a:rPr lang="en-US" altLang="ko-KR" b="1" i="0" dirty="0">
                <a:solidFill>
                  <a:srgbClr val="7A7A7A"/>
                </a:solidFill>
                <a:effectLst/>
                <a:latin typeface="Noto Sans KR"/>
              </a:rPr>
              <a:t>,</a:t>
            </a:r>
            <a:br>
              <a:rPr lang="en-US" altLang="ko-KR" b="1" i="0" dirty="0">
                <a:solidFill>
                  <a:srgbClr val="7A7A7A"/>
                </a:solidFill>
                <a:effectLst/>
                <a:latin typeface="Noto Sans KR"/>
              </a:rPr>
            </a:br>
            <a:r>
              <a:rPr lang="en-US" altLang="ko-KR" b="1" i="0" dirty="0">
                <a:solidFill>
                  <a:srgbClr val="7A7A7A"/>
                </a:solidFill>
                <a:effectLst/>
                <a:latin typeface="Noto Sans KR"/>
              </a:rPr>
              <a:t>‘</a:t>
            </a:r>
            <a:r>
              <a:rPr lang="ko-KR" altLang="en-US" b="1" i="0" dirty="0">
                <a:solidFill>
                  <a:srgbClr val="7A7A7A"/>
                </a:solidFill>
                <a:effectLst/>
                <a:latin typeface="Noto Sans KR"/>
              </a:rPr>
              <a:t>성장 촉진 </a:t>
            </a:r>
            <a:r>
              <a:rPr lang="ko-KR" altLang="en-US" b="1" i="0" dirty="0" err="1">
                <a:solidFill>
                  <a:srgbClr val="7A7A7A"/>
                </a:solidFill>
                <a:effectLst/>
                <a:latin typeface="Noto Sans KR"/>
              </a:rPr>
              <a:t>구조’를</a:t>
            </a:r>
            <a:r>
              <a:rPr lang="ko-KR" altLang="en-US" b="1" i="0" dirty="0">
                <a:solidFill>
                  <a:srgbClr val="7A7A7A"/>
                </a:solidFill>
                <a:effectLst/>
                <a:latin typeface="Noto Sans KR"/>
              </a:rPr>
              <a:t> 제품과 서비스에 적용하는 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B2A31-8249-6CE9-03AA-7AB6AB538836}"/>
              </a:ext>
            </a:extLst>
          </p:cNvPr>
          <p:cNvSpPr txBox="1"/>
          <p:nvPr/>
        </p:nvSpPr>
        <p:spPr>
          <a:xfrm>
            <a:off x="5410899" y="3367341"/>
            <a:ext cx="61239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7A7A7A"/>
                </a:solidFill>
                <a:effectLst/>
                <a:latin typeface="Noto Sans KR"/>
              </a:rPr>
              <a:t>Sean Ellis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라는 마케터가 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Noto Sans KR"/>
              </a:rPr>
              <a:t>2010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년 자신의 블로그에 처음 언급하여 유명해진 단어로 </a:t>
            </a:r>
            <a:r>
              <a:rPr lang="ko-KR" altLang="en-US" b="0" i="0" dirty="0" err="1">
                <a:solidFill>
                  <a:srgbClr val="7A7A7A"/>
                </a:solidFill>
                <a:effectLst/>
                <a:latin typeface="Noto Sans KR"/>
              </a:rPr>
              <a:t>그로스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 해킹의 </a:t>
            </a:r>
            <a:r>
              <a:rPr lang="ko-KR" altLang="en-US" b="0" i="0" dirty="0" err="1">
                <a:solidFill>
                  <a:srgbClr val="7A7A7A"/>
                </a:solidFill>
                <a:effectLst/>
                <a:latin typeface="Noto Sans KR"/>
              </a:rPr>
              <a:t>그로스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Noto Sans KR"/>
              </a:rPr>
              <a:t>(</a:t>
            </a:r>
            <a:r>
              <a:rPr lang="en" altLang="ko-Kore-KR" b="0" i="0" dirty="0">
                <a:solidFill>
                  <a:srgbClr val="7A7A7A"/>
                </a:solidFill>
                <a:effectLst/>
                <a:latin typeface="Noto Sans KR"/>
              </a:rPr>
              <a:t>Growth)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는 ‘</a:t>
            </a:r>
            <a:r>
              <a:rPr lang="ko-KR" altLang="en-US" b="0" i="0" dirty="0" err="1">
                <a:solidFill>
                  <a:srgbClr val="7A7A7A"/>
                </a:solidFill>
                <a:effectLst/>
                <a:latin typeface="Noto Sans KR"/>
              </a:rPr>
              <a:t>성장’을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 의미하며 해킹은 ‘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프로그래밍 등에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Noto Sans KR"/>
              </a:rPr>
              <a:t>) </a:t>
            </a:r>
            <a:r>
              <a:rPr lang="ko-KR" altLang="en-US" b="0" i="0" dirty="0" err="1">
                <a:solidFill>
                  <a:srgbClr val="7A7A7A"/>
                </a:solidFill>
                <a:effectLst/>
                <a:latin typeface="Noto Sans KR"/>
              </a:rPr>
              <a:t>적용하다’라는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 의미를 갖고 있습니다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Noto Sans KR"/>
              </a:rPr>
              <a:t>. </a:t>
            </a:r>
          </a:p>
          <a:p>
            <a:endParaRPr lang="en-US" altLang="ko-KR" dirty="0">
              <a:solidFill>
                <a:srgbClr val="7A7A7A"/>
              </a:solidFill>
              <a:latin typeface="Noto Sans KR"/>
            </a:endParaRPr>
          </a:p>
          <a:p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즉 </a:t>
            </a:r>
            <a:r>
              <a:rPr lang="ko-KR" altLang="en-US" b="0" i="0" dirty="0" err="1">
                <a:solidFill>
                  <a:srgbClr val="7A7A7A"/>
                </a:solidFill>
                <a:effectLst/>
                <a:latin typeface="Noto Sans KR"/>
              </a:rPr>
              <a:t>그로스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 해킹이란 성장시키는 구조를 서비스와 제품에 </a:t>
            </a:r>
            <a:r>
              <a:rPr lang="ko-KR" altLang="en-US" b="0" i="0" dirty="0" err="1">
                <a:solidFill>
                  <a:srgbClr val="7A7A7A"/>
                </a:solidFill>
                <a:effectLst/>
                <a:latin typeface="Noto Sans KR"/>
              </a:rPr>
              <a:t>적용해나가는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 방법론으로써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Noto Sans KR"/>
              </a:rPr>
              <a:t>서비스를 이용하는 사용자 데이터를 분석하여 성장을 방해하는 요인을 제거하고 개선책을 지속적으로 실시하여 서비스를 성장시켜 나가는 일이라 말할 수 있습니다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Noto Sans KR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96787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4657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 많이 사용되는 함수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  1.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원소의 정렬 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7D13C-75EA-D1BB-8767-42179661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25" y="2768148"/>
            <a:ext cx="4904575" cy="2999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FE8EF1-CB9D-2A23-EE11-0DCA9911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60" y="2768148"/>
            <a:ext cx="4191000" cy="10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13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4657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 많이 사용되는 함수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  1.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원소의 정렬 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7D13C-75EA-D1BB-8767-42179661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25" y="2768148"/>
            <a:ext cx="4904575" cy="2999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FE8EF1-CB9D-2A23-EE11-0DCA9911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60" y="2768148"/>
            <a:ext cx="4191000" cy="10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954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5545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 많이 사용되는 함수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  1.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원소의 정렬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–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각 열을 기준으로 정렬 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32F17F-A083-5BAB-AD33-972F078E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15" y="2864167"/>
            <a:ext cx="5702390" cy="1890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9479E3-D518-F8E0-6FC1-19E7788C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224" y="2864167"/>
            <a:ext cx="3983355" cy="18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64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5545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 많이 사용되는 함수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  1.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균일한 간격으로  데이터 생성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8409BA-9367-16C5-EE2F-B4BCF86E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62" y="2765742"/>
            <a:ext cx="6820253" cy="16001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6D35F8-CC2A-0261-FBE0-CD09BE14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62" y="4676996"/>
            <a:ext cx="7626014" cy="9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700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5545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 많이 사용되는 함수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  1.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난수의 재연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(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실행 마다 결과 동일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7BDF3D-9E0D-EFE8-6F9E-7C323979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2745739"/>
            <a:ext cx="5135965" cy="1861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A81A0-B3AD-D900-170D-0DE85530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1" y="4891309"/>
            <a:ext cx="7902377" cy="11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81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5545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 많이 사용되는 함수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  1.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배열 객체 복사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55B137-A201-BA06-15ED-C7644494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" y="2688907"/>
            <a:ext cx="61722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927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5545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에서  많이 사용되는 함수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endParaRPr lang="en-US" altLang="ko-KR" b="1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  1.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중복된 원소 제거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BD6A6-FFF1-8C6E-F3D2-1EA967B2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09" y="2840355"/>
            <a:ext cx="6959725" cy="215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660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b="1" dirty="0" err="1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Numpy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활용 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[Python </a:t>
            </a:r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데이터 분석과 이미지 처리</a:t>
            </a:r>
            <a:r>
              <a:rPr lang="en-US" altLang="ko-KR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gradFill>
                <a:gsLst>
                  <a:gs pos="0">
                    <a:srgbClr val="FAFAFA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</a:t>
            </a:r>
            <a:r>
              <a:rPr lang="en-US" altLang="ko-KR" b="1" dirty="0" err="1">
                <a:solidFill>
                  <a:srgbClr val="555555"/>
                </a:solidFill>
                <a:latin typeface="Spoqa Han Sans"/>
              </a:rPr>
              <a:t>Numpy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를 이용해서 이미지 저장하기 </a:t>
            </a:r>
            <a:endParaRPr lang="en-US" altLang="ko-KR" b="1" dirty="0">
              <a:solidFill>
                <a:srgbClr val="555555"/>
              </a:solidFill>
              <a:latin typeface="Spoqa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6987C-9E86-8DD9-EE35-B3F9E801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39" y="2392918"/>
            <a:ext cx="5526881" cy="35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048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OpenCV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를 활용한 기초 이미지 처리 </a:t>
            </a:r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with Python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 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97904-4A96-C8F8-B087-B05D1FB76DFB}"/>
              </a:ext>
            </a:extLst>
          </p:cNvPr>
          <p:cNvSpPr txBox="1"/>
          <p:nvPr/>
        </p:nvSpPr>
        <p:spPr>
          <a:xfrm>
            <a:off x="1204886" y="2255858"/>
            <a:ext cx="104851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머신러닝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분야에서 가장 활발하게 연구 되고 있는 분야는 아무래도 컴퓨터 비전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(computer vision)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분야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최근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컨볼루션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네트워크 모델들은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feature extraction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능력이 매우 뛰어나서 이미지에 추가적인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전처리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작업을 하지 않더라도 뛰어난 성능을 내고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하지만 그렇더라도 더 효과적인 모델을 위해서는 적용하고자 하는 목적에 맞게 이미지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전처리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작업을 거쳐야 하는 경우가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9133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A307A2-FD52-F3F6-1263-C530D27001F3}"/>
              </a:ext>
            </a:extLst>
          </p:cNvPr>
          <p:cNvSpPr/>
          <p:nvPr/>
        </p:nvSpPr>
        <p:spPr>
          <a:xfrm>
            <a:off x="4170880" y="1076960"/>
            <a:ext cx="3875840" cy="232760"/>
          </a:xfrm>
          <a:prstGeom prst="roundRect">
            <a:avLst>
              <a:gd name="adj" fmla="val 50000"/>
            </a:avLst>
          </a:prstGeom>
          <a:solidFill>
            <a:srgbClr val="388E95"/>
          </a:solidFill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b="1" dirty="0">
                <a:gradFill>
                  <a:gsLst>
                    <a:gs pos="0">
                      <a:srgbClr val="FAFAFA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다양한 이미지 처리 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3E9A4-02E3-D1B3-8F2B-156EA3F3E90C}"/>
              </a:ext>
            </a:extLst>
          </p:cNvPr>
          <p:cNvSpPr txBox="1"/>
          <p:nvPr/>
        </p:nvSpPr>
        <p:spPr>
          <a:xfrm>
            <a:off x="885772" y="1666653"/>
            <a:ext cx="1112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555555"/>
                </a:solidFill>
                <a:latin typeface="Spoqa Han Sans"/>
              </a:rPr>
              <a:t># OpenCV </a:t>
            </a:r>
            <a:r>
              <a:rPr lang="ko-KR" altLang="en-US" b="1" dirty="0">
                <a:solidFill>
                  <a:srgbClr val="555555"/>
                </a:solidFill>
                <a:latin typeface="Spoqa Han Sans"/>
              </a:rPr>
              <a:t>설치</a:t>
            </a:r>
            <a:endParaRPr lang="ko-KR" altLang="en-US" b="0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F1F30-86FA-5CEB-0AAC-B540A9B3E450}"/>
              </a:ext>
            </a:extLst>
          </p:cNvPr>
          <p:cNvSpPr txBox="1"/>
          <p:nvPr/>
        </p:nvSpPr>
        <p:spPr>
          <a:xfrm>
            <a:off x="1386840" y="2112556"/>
            <a:ext cx="10520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-apple-system"/>
                <a:hlinkClick r:id="rId2"/>
              </a:rPr>
              <a:t>OpenCV(Open Source Computer Vision </a:t>
            </a:r>
            <a:r>
              <a:rPr lang="en-US" altLang="ko-KR" b="0" i="0" u="none" strike="noStrike" dirty="0" err="1">
                <a:effectLst/>
                <a:latin typeface="-apple-system"/>
                <a:hlinkClick r:id="rId2"/>
              </a:rPr>
              <a:t>Libary</a:t>
            </a:r>
            <a:r>
              <a:rPr lang="en-US" altLang="ko-KR" b="0" i="0" u="none" strike="noStrike" dirty="0">
                <a:effectLst/>
                <a:latin typeface="-apple-system"/>
                <a:hlinkClick r:id="rId2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이미지를 다루는 분야에서 가장 널리 이용되고 인기 있는 라이브러리이며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이미지를 처리하기 위한 편리한 기능을 대부분 담고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아래의 명령어를 통해 설치가 가능하다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BAABC9-9523-6517-3558-3E33D498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3545116"/>
            <a:ext cx="7829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49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7F7F7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9394</TotalTime>
  <Words>14778</Words>
  <Application>Microsoft Office PowerPoint</Application>
  <PresentationFormat>와이드스크린</PresentationFormat>
  <Paragraphs>1392</Paragraphs>
  <Slides>232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232</vt:i4>
      </vt:variant>
    </vt:vector>
  </HeadingPairs>
  <TitlesOfParts>
    <vt:vector size="257" baseType="lpstr">
      <vt:lpstr>AppleSDGothicNeo</vt:lpstr>
      <vt:lpstr>-apple-system</vt:lpstr>
      <vt:lpstr>Avenir</vt:lpstr>
      <vt:lpstr>Google Sans</vt:lpstr>
      <vt:lpstr>Google Sans Text</vt:lpstr>
      <vt:lpstr>Graphik</vt:lpstr>
      <vt:lpstr>Inter var</vt:lpstr>
      <vt:lpstr>Menlo</vt:lpstr>
      <vt:lpstr>MJXc-TeX-main-R</vt:lpstr>
      <vt:lpstr>MJXc-TeX-math-I</vt:lpstr>
      <vt:lpstr>Muli</vt:lpstr>
      <vt:lpstr>NEXON Lv1 Gothic OTF</vt:lpstr>
      <vt:lpstr>noto</vt:lpstr>
      <vt:lpstr>Noto Sans KR</vt:lpstr>
      <vt:lpstr>Noto Serif KR</vt:lpstr>
      <vt:lpstr>RedHatText</vt:lpstr>
      <vt:lpstr>Spoqa Han Sans</vt:lpstr>
      <vt:lpstr>맑은 고딕</vt:lpstr>
      <vt:lpstr>Arial</vt:lpstr>
      <vt:lpstr>Arial Narrow</vt:lpstr>
      <vt:lpstr>Consolas</vt:lpstr>
      <vt:lpstr>Helvetica</vt:lpstr>
      <vt:lpstr>Open Sans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상엽 백</dc:creator>
  <cp:lastModifiedBy>김 민수</cp:lastModifiedBy>
  <cp:revision>496</cp:revision>
  <dcterms:created xsi:type="dcterms:W3CDTF">2021-04-06T04:33:32Z</dcterms:created>
  <dcterms:modified xsi:type="dcterms:W3CDTF">2022-12-08T17:21:39Z</dcterms:modified>
</cp:coreProperties>
</file>